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handoutMasterIdLst>
    <p:handoutMasterId r:id="rId15"/>
  </p:handoutMasterIdLst>
  <p:sldIdLst>
    <p:sldId id="878" r:id="rId2"/>
    <p:sldId id="1244" r:id="rId3"/>
    <p:sldId id="1254" r:id="rId4"/>
    <p:sldId id="1253" r:id="rId5"/>
    <p:sldId id="1255" r:id="rId6"/>
    <p:sldId id="1262" r:id="rId7"/>
    <p:sldId id="1256" r:id="rId8"/>
    <p:sldId id="1257" r:id="rId9"/>
    <p:sldId id="1258" r:id="rId10"/>
    <p:sldId id="1259" r:id="rId11"/>
    <p:sldId id="1261" r:id="rId12"/>
    <p:sldId id="1252" r:id="rId13"/>
  </p:sldIdLst>
  <p:sldSz cx="12192000" cy="6858000"/>
  <p:notesSz cx="67611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59">
          <p15:clr>
            <a:srgbClr val="A4A3A4"/>
          </p15:clr>
        </p15:guide>
        <p15:guide id="2" pos="3840">
          <p15:clr>
            <a:srgbClr val="A4A3A4"/>
          </p15:clr>
        </p15:guide>
      </p15:sldGuideLst>
    </p:ext>
    <p:ext uri="{2D200454-40CA-4A62-9FC3-DE9A4176ACB9}">
      <p15:notesGuideLst xmlns:p15="http://schemas.microsoft.com/office/powerpoint/2012/main">
        <p15:guide id="1" orient="horz" pos="3057">
          <p15:clr>
            <a:srgbClr val="A4A3A4"/>
          </p15:clr>
        </p15:guide>
        <p15:guide id="2" pos="21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A" lastIdx="0" clrIdx="8"/>
  <p:cmAuthor id="2" name="蒋欣然" initials="蒋"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B1821"/>
    <a:srgbClr val="E1ACAB"/>
    <a:srgbClr val="D9D9D9"/>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2" autoAdjust="0"/>
    <p:restoredTop sz="95588" autoAdjust="0"/>
  </p:normalViewPr>
  <p:slideViewPr>
    <p:cSldViewPr>
      <p:cViewPr varScale="1">
        <p:scale>
          <a:sx n="85" d="100"/>
          <a:sy n="85" d="100"/>
        </p:scale>
        <p:origin x="590" y="58"/>
      </p:cViewPr>
      <p:guideLst>
        <p:guide orient="horz" pos="1959"/>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82" y="72"/>
      </p:cViewPr>
      <p:guideLst>
        <p:guide orient="horz" pos="3057"/>
        <p:guide pos="2129"/>
      </p:guideLst>
    </p:cSldViewPr>
  </p:notes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UBIAO\Desktop\CFC&#27833;&#33026;&#27833;&#26009;\&#33457;&#29983;\&#21608;&#25253;\&#33457;&#29983;&#21608;&#25253;&#25968;&#25454;&#24211;(&#24050;&#33258;&#21160;&#36824;&#21407;).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TUBIAO\Desktop\CFC&#27833;&#33026;&#27833;&#26009;\&#33457;&#29983;\&#21608;&#25253;\&#33457;&#29983;&#21608;&#25253;&#25968;&#25454;&#24211;(&#24050;&#33258;&#21160;&#36824;&#21407;).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TUBIAO\Desktop\CFC&#27833;&#33026;&#27833;&#26009;\&#33457;&#29983;\&#21608;&#25253;\&#33457;&#29983;&#21608;&#25253;&#25968;&#25454;&#24211;(&#24050;&#33258;&#21160;&#36824;&#21407;).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TUBIAO\Desktop\CFC&#27833;&#33026;&#27833;&#26009;\&#33457;&#29983;\&#21608;&#25253;\&#33457;&#29983;&#21608;&#25253;&#25968;&#25454;&#24211;(&#24050;&#33258;&#21160;&#36824;&#21407;).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UBIAO\Desktop\CFC&#27833;&#33026;&#27833;&#26009;\&#33457;&#29983;\&#21608;&#25253;\&#33457;&#29983;&#21608;&#25253;&#25968;&#25454;&#24211;(&#24050;&#33258;&#21160;&#36824;&#21407;).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TUBIAO\Desktop\CFC&#27833;&#33026;&#27833;&#26009;\&#33457;&#29983;\&#21608;&#25253;\&#33457;&#29983;&#21608;&#25253;&#25968;&#25454;&#24211;(&#24050;&#33258;&#21160;&#36824;&#21407;).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TUBIAO\Desktop\CFC&#27833;&#33026;&#27833;&#26009;\&#33457;&#29983;\&#21608;&#25253;\&#33457;&#29983;&#21608;&#25253;&#25968;&#25454;&#24211;(&#24050;&#33258;&#21160;&#36824;&#21407;).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TUBIAO\WeChat%20Files\wxid_wlgdchl3yce721\FileStorage\File\2024-11\2024.11.15&#33457;&#29983;&#31934;&#33521;&#32593;&#25968;&#25454;&#2421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TUBIAO\WeChat%20Files\wxid_wlgdchl3yce721\FileStorage\File\2024-11\2024.11.15&#33457;&#29983;&#31934;&#33521;&#32593;&#25968;&#25454;&#2421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TUBIAO\Desktop\CFC&#27833;&#33026;&#27833;&#26009;\&#33457;&#29983;\&#21608;&#25253;\&#33457;&#29983;&#21608;&#25253;&#25968;&#25454;&#24211;(&#24050;&#33258;&#21160;&#36824;&#21407;).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TUBIAO\Desktop\CFC&#27833;&#33026;&#27833;&#26009;\&#33457;&#29983;\&#21608;&#25253;\&#33457;&#29983;&#21608;&#25253;&#25968;&#25454;&#24211;(&#24050;&#33258;&#21160;&#36824;&#21407;).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mn-cs"/>
              </a:defRPr>
            </a:pPr>
            <a:r>
              <a:rPr lang="zh-CN" sz="1400" b="1"/>
              <a:t>广东肇庆花生米参考价格（元</a:t>
            </a:r>
            <a:r>
              <a:rPr lang="en-US" sz="1400" b="1"/>
              <a:t>/</a:t>
            </a:r>
            <a:r>
              <a:rPr lang="zh-CN" sz="1400" b="1"/>
              <a:t>吨）</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mn-cs"/>
            </a:defRPr>
          </a:pPr>
          <a:endParaRPr lang="zh-CN"/>
        </a:p>
      </c:txPr>
    </c:title>
    <c:autoTitleDeleted val="0"/>
    <c:plotArea>
      <c:layout/>
      <c:barChart>
        <c:barDir val="col"/>
        <c:grouping val="clustered"/>
        <c:varyColors val="0"/>
        <c:ser>
          <c:idx val="6"/>
          <c:order val="6"/>
          <c:tx>
            <c:strRef>
              <c:f>广东花生米!$M$20</c:f>
              <c:strCache>
                <c:ptCount val="1"/>
                <c:pt idx="0">
                  <c:v>2023年</c:v>
                </c:pt>
              </c:strCache>
            </c:strRef>
          </c:tx>
          <c:spPr>
            <a:solidFill>
              <a:schemeClr val="accent2"/>
            </a:solidFill>
            <a:ln>
              <a:noFill/>
            </a:ln>
            <a:effectLst/>
          </c:spPr>
          <c:invertIfNegative val="0"/>
          <c:cat>
            <c:strRef>
              <c:f>广东花生米!$F$21:$F$32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广东花生米!$M$21:$M$32</c:f>
              <c:numCache>
                <c:formatCode>General</c:formatCode>
                <c:ptCount val="12"/>
                <c:pt idx="0">
                  <c:v>11527.777777777777</c:v>
                </c:pt>
                <c:pt idx="1">
                  <c:v>11785</c:v>
                </c:pt>
                <c:pt idx="2">
                  <c:v>12191.304347826086</c:v>
                </c:pt>
                <c:pt idx="3">
                  <c:v>11704.761904761905</c:v>
                </c:pt>
                <c:pt idx="4">
                  <c:v>12200</c:v>
                </c:pt>
                <c:pt idx="5">
                  <c:v>12542.857142857143</c:v>
                </c:pt>
                <c:pt idx="6">
                  <c:v>12228.571428571429</c:v>
                </c:pt>
                <c:pt idx="7">
                  <c:v>12200</c:v>
                </c:pt>
                <c:pt idx="8">
                  <c:v>12070</c:v>
                </c:pt>
                <c:pt idx="9">
                  <c:v>11515.78947368421</c:v>
                </c:pt>
                <c:pt idx="10">
                  <c:v>10500</c:v>
                </c:pt>
                <c:pt idx="11">
                  <c:v>10028.571428571429</c:v>
                </c:pt>
              </c:numCache>
            </c:numRef>
          </c:val>
          <c:extLst>
            <c:ext xmlns:c16="http://schemas.microsoft.com/office/drawing/2014/chart" uri="{C3380CC4-5D6E-409C-BE32-E72D297353CC}">
              <c16:uniqueId val="{00000000-6725-43E7-A5CC-44E3F6846216}"/>
            </c:ext>
          </c:extLst>
        </c:ser>
        <c:ser>
          <c:idx val="7"/>
          <c:order val="7"/>
          <c:tx>
            <c:strRef>
              <c:f>广东花生米!$N$20</c:f>
              <c:strCache>
                <c:ptCount val="1"/>
                <c:pt idx="0">
                  <c:v>2024年</c:v>
                </c:pt>
              </c:strCache>
            </c:strRef>
          </c:tx>
          <c:spPr>
            <a:solidFill>
              <a:srgbClr val="C00000"/>
            </a:solidFill>
            <a:ln>
              <a:noFill/>
            </a:ln>
            <a:effectLst/>
          </c:spPr>
          <c:invertIfNegative val="0"/>
          <c:cat>
            <c:strRef>
              <c:f>广东花生米!$F$21:$F$32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广东花生米!$N$21:$N$32</c:f>
              <c:numCache>
                <c:formatCode>General</c:formatCode>
                <c:ptCount val="12"/>
                <c:pt idx="0">
                  <c:v>10200</c:v>
                </c:pt>
                <c:pt idx="1">
                  <c:v>10282.35294117647</c:v>
                </c:pt>
                <c:pt idx="2">
                  <c:v>10400</c:v>
                </c:pt>
                <c:pt idx="3">
                  <c:v>10400</c:v>
                </c:pt>
                <c:pt idx="4">
                  <c:v>10061.904761904761</c:v>
                </c:pt>
                <c:pt idx="5">
                  <c:v>9700</c:v>
                </c:pt>
                <c:pt idx="6">
                  <c:v>9613.04347826087</c:v>
                </c:pt>
                <c:pt idx="7">
                  <c:v>9618.181818181818</c:v>
                </c:pt>
                <c:pt idx="8">
                  <c:v>9761.9047619047615</c:v>
                </c:pt>
                <c:pt idx="9">
                  <c:v>8900</c:v>
                </c:pt>
                <c:pt idx="10">
                  <c:v>8942.8571428571431</c:v>
                </c:pt>
              </c:numCache>
            </c:numRef>
          </c:val>
          <c:extLst>
            <c:ext xmlns:c16="http://schemas.microsoft.com/office/drawing/2014/chart" uri="{C3380CC4-5D6E-409C-BE32-E72D297353CC}">
              <c16:uniqueId val="{00000001-6725-43E7-A5CC-44E3F6846216}"/>
            </c:ext>
          </c:extLst>
        </c:ser>
        <c:dLbls>
          <c:showLegendKey val="0"/>
          <c:showVal val="0"/>
          <c:showCatName val="0"/>
          <c:showSerName val="0"/>
          <c:showPercent val="0"/>
          <c:showBubbleSize val="0"/>
        </c:dLbls>
        <c:gapWidth val="150"/>
        <c:axId val="742918944"/>
        <c:axId val="742933824"/>
      </c:barChart>
      <c:lineChart>
        <c:grouping val="standard"/>
        <c:varyColors val="0"/>
        <c:ser>
          <c:idx val="0"/>
          <c:order val="0"/>
          <c:tx>
            <c:strRef>
              <c:f>广东花生米!$G$20</c:f>
              <c:strCache>
                <c:ptCount val="1"/>
                <c:pt idx="0">
                  <c:v>2017年</c:v>
                </c:pt>
              </c:strCache>
            </c:strRef>
          </c:tx>
          <c:spPr>
            <a:ln w="28575" cap="rnd">
              <a:solidFill>
                <a:schemeClr val="accent1"/>
              </a:solidFill>
              <a:round/>
            </a:ln>
            <a:effectLst/>
          </c:spPr>
          <c:marker>
            <c:symbol val="none"/>
          </c:marker>
          <c:cat>
            <c:strRef>
              <c:f>广东花生米!$F$21:$F$32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广东花生米!$G$21:$G$32</c:f>
              <c:numCache>
                <c:formatCode>General</c:formatCode>
                <c:ptCount val="12"/>
                <c:pt idx="0">
                  <c:v>9600</c:v>
                </c:pt>
                <c:pt idx="1">
                  <c:v>9600</c:v>
                </c:pt>
                <c:pt idx="2">
                  <c:v>9373.9130434782601</c:v>
                </c:pt>
                <c:pt idx="3">
                  <c:v>9000</c:v>
                </c:pt>
                <c:pt idx="4">
                  <c:v>8657.1428571428569</c:v>
                </c:pt>
                <c:pt idx="5">
                  <c:v>8227.2727272727279</c:v>
                </c:pt>
                <c:pt idx="6">
                  <c:v>8395.2380952380954</c:v>
                </c:pt>
                <c:pt idx="7">
                  <c:v>8172.727272727273</c:v>
                </c:pt>
                <c:pt idx="8">
                  <c:v>7895.2380952380954</c:v>
                </c:pt>
                <c:pt idx="9">
                  <c:v>7800</c:v>
                </c:pt>
                <c:pt idx="10">
                  <c:v>7845.454545454545</c:v>
                </c:pt>
                <c:pt idx="11">
                  <c:v>7484.2105263157891</c:v>
                </c:pt>
              </c:numCache>
            </c:numRef>
          </c:val>
          <c:smooth val="0"/>
          <c:extLst>
            <c:ext xmlns:c16="http://schemas.microsoft.com/office/drawing/2014/chart" uri="{C3380CC4-5D6E-409C-BE32-E72D297353CC}">
              <c16:uniqueId val="{00000002-6725-43E7-A5CC-44E3F6846216}"/>
            </c:ext>
          </c:extLst>
        </c:ser>
        <c:ser>
          <c:idx val="1"/>
          <c:order val="1"/>
          <c:tx>
            <c:strRef>
              <c:f>广东花生米!$H$20</c:f>
              <c:strCache>
                <c:ptCount val="1"/>
                <c:pt idx="0">
                  <c:v>2018年</c:v>
                </c:pt>
              </c:strCache>
            </c:strRef>
          </c:tx>
          <c:spPr>
            <a:ln w="28575" cap="rnd">
              <a:solidFill>
                <a:schemeClr val="accent2"/>
              </a:solidFill>
              <a:round/>
            </a:ln>
            <a:effectLst/>
          </c:spPr>
          <c:marker>
            <c:symbol val="none"/>
          </c:marker>
          <c:cat>
            <c:strRef>
              <c:f>广东花生米!$F$21:$F$32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广东花生米!$H$21:$H$32</c:f>
              <c:numCache>
                <c:formatCode>General</c:formatCode>
                <c:ptCount val="12"/>
                <c:pt idx="0">
                  <c:v>7219.0476190476193</c:v>
                </c:pt>
                <c:pt idx="1">
                  <c:v>7200</c:v>
                </c:pt>
                <c:pt idx="2">
                  <c:v>7200</c:v>
                </c:pt>
                <c:pt idx="3">
                  <c:v>7060</c:v>
                </c:pt>
                <c:pt idx="4">
                  <c:v>7000</c:v>
                </c:pt>
                <c:pt idx="5">
                  <c:v>6880</c:v>
                </c:pt>
                <c:pt idx="6">
                  <c:v>7254.545454545455</c:v>
                </c:pt>
                <c:pt idx="7">
                  <c:v>7573.913043478261</c:v>
                </c:pt>
                <c:pt idx="8">
                  <c:v>7742.8571428571431</c:v>
                </c:pt>
                <c:pt idx="9">
                  <c:v>7688.8888888888887</c:v>
                </c:pt>
                <c:pt idx="10">
                  <c:v>7590.4761904761908</c:v>
                </c:pt>
                <c:pt idx="11">
                  <c:v>7565</c:v>
                </c:pt>
              </c:numCache>
            </c:numRef>
          </c:val>
          <c:smooth val="0"/>
          <c:extLst>
            <c:ext xmlns:c16="http://schemas.microsoft.com/office/drawing/2014/chart" uri="{C3380CC4-5D6E-409C-BE32-E72D297353CC}">
              <c16:uniqueId val="{00000003-6725-43E7-A5CC-44E3F6846216}"/>
            </c:ext>
          </c:extLst>
        </c:ser>
        <c:ser>
          <c:idx val="2"/>
          <c:order val="2"/>
          <c:tx>
            <c:strRef>
              <c:f>广东花生米!$I$20</c:f>
              <c:strCache>
                <c:ptCount val="1"/>
                <c:pt idx="0">
                  <c:v>2019年</c:v>
                </c:pt>
              </c:strCache>
            </c:strRef>
          </c:tx>
          <c:spPr>
            <a:ln w="28575" cap="rnd">
              <a:solidFill>
                <a:schemeClr val="accent3"/>
              </a:solidFill>
              <a:round/>
            </a:ln>
            <a:effectLst/>
          </c:spPr>
          <c:marker>
            <c:symbol val="none"/>
          </c:marker>
          <c:cat>
            <c:strRef>
              <c:f>广东花生米!$F$21:$F$32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广东花生米!$I$21:$I$32</c:f>
              <c:numCache>
                <c:formatCode>General</c:formatCode>
                <c:ptCount val="12"/>
                <c:pt idx="0">
                  <c:v>7404.545454545455</c:v>
                </c:pt>
                <c:pt idx="1">
                  <c:v>7470.588235294118</c:v>
                </c:pt>
                <c:pt idx="2">
                  <c:v>7657.1428571428569</c:v>
                </c:pt>
                <c:pt idx="3">
                  <c:v>9127.2727272727279</c:v>
                </c:pt>
                <c:pt idx="4">
                  <c:v>9838.0952380952385</c:v>
                </c:pt>
                <c:pt idx="5">
                  <c:v>9600</c:v>
                </c:pt>
                <c:pt idx="6">
                  <c:v>9400</c:v>
                </c:pt>
                <c:pt idx="7">
                  <c:v>10545.454545454546</c:v>
                </c:pt>
                <c:pt idx="8">
                  <c:v>9576.1904761904771</c:v>
                </c:pt>
                <c:pt idx="9">
                  <c:v>9310.5263157894733</c:v>
                </c:pt>
                <c:pt idx="10">
                  <c:v>9961.9047619047615</c:v>
                </c:pt>
                <c:pt idx="11">
                  <c:v>10513.636363636364</c:v>
                </c:pt>
              </c:numCache>
            </c:numRef>
          </c:val>
          <c:smooth val="0"/>
          <c:extLst>
            <c:ext xmlns:c16="http://schemas.microsoft.com/office/drawing/2014/chart" uri="{C3380CC4-5D6E-409C-BE32-E72D297353CC}">
              <c16:uniqueId val="{00000004-6725-43E7-A5CC-44E3F6846216}"/>
            </c:ext>
          </c:extLst>
        </c:ser>
        <c:ser>
          <c:idx val="3"/>
          <c:order val="3"/>
          <c:tx>
            <c:strRef>
              <c:f>广东花生米!$J$20</c:f>
              <c:strCache>
                <c:ptCount val="1"/>
                <c:pt idx="0">
                  <c:v>2020年</c:v>
                </c:pt>
              </c:strCache>
            </c:strRef>
          </c:tx>
          <c:spPr>
            <a:ln w="28575" cap="rnd">
              <a:solidFill>
                <a:schemeClr val="accent4"/>
              </a:solidFill>
              <a:round/>
            </a:ln>
            <a:effectLst/>
          </c:spPr>
          <c:marker>
            <c:symbol val="none"/>
          </c:marker>
          <c:cat>
            <c:strRef>
              <c:f>广东花生米!$F$21:$F$32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广东花生米!$J$21:$J$32</c:f>
              <c:numCache>
                <c:formatCode>General</c:formatCode>
                <c:ptCount val="12"/>
                <c:pt idx="0">
                  <c:v>10500</c:v>
                </c:pt>
                <c:pt idx="1">
                  <c:v>10500</c:v>
                </c:pt>
                <c:pt idx="2">
                  <c:v>10672.727272727272</c:v>
                </c:pt>
                <c:pt idx="3">
                  <c:v>11800</c:v>
                </c:pt>
                <c:pt idx="4">
                  <c:v>11884.21052631579</c:v>
                </c:pt>
                <c:pt idx="5">
                  <c:v>11428.571428571429</c:v>
                </c:pt>
                <c:pt idx="6">
                  <c:v>10756.521739130434</c:v>
                </c:pt>
                <c:pt idx="7">
                  <c:v>10466.666666666666</c:v>
                </c:pt>
                <c:pt idx="8">
                  <c:v>10286.95652173913</c:v>
                </c:pt>
                <c:pt idx="9">
                  <c:v>10364.705882352941</c:v>
                </c:pt>
                <c:pt idx="10">
                  <c:v>10600</c:v>
                </c:pt>
                <c:pt idx="11">
                  <c:v>10600</c:v>
                </c:pt>
              </c:numCache>
            </c:numRef>
          </c:val>
          <c:smooth val="0"/>
          <c:extLst>
            <c:ext xmlns:c16="http://schemas.microsoft.com/office/drawing/2014/chart" uri="{C3380CC4-5D6E-409C-BE32-E72D297353CC}">
              <c16:uniqueId val="{00000005-6725-43E7-A5CC-44E3F6846216}"/>
            </c:ext>
          </c:extLst>
        </c:ser>
        <c:ser>
          <c:idx val="4"/>
          <c:order val="4"/>
          <c:tx>
            <c:strRef>
              <c:f>广东花生米!$K$20</c:f>
              <c:strCache>
                <c:ptCount val="1"/>
                <c:pt idx="0">
                  <c:v>2021年</c:v>
                </c:pt>
              </c:strCache>
            </c:strRef>
          </c:tx>
          <c:spPr>
            <a:ln w="28575" cap="rnd">
              <a:solidFill>
                <a:schemeClr val="accent5"/>
              </a:solidFill>
              <a:round/>
            </a:ln>
            <a:effectLst/>
          </c:spPr>
          <c:marker>
            <c:symbol val="none"/>
          </c:marker>
          <c:cat>
            <c:strRef>
              <c:f>广东花生米!$F$21:$F$32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广东花生米!$K$21:$K$32</c:f>
              <c:numCache>
                <c:formatCode>General</c:formatCode>
                <c:ptCount val="12"/>
                <c:pt idx="0">
                  <c:v>10740</c:v>
                </c:pt>
                <c:pt idx="1">
                  <c:v>11000</c:v>
                </c:pt>
                <c:pt idx="2">
                  <c:v>11000</c:v>
                </c:pt>
                <c:pt idx="3">
                  <c:v>10609.09090909091</c:v>
                </c:pt>
                <c:pt idx="4">
                  <c:v>10189.473684210527</c:v>
                </c:pt>
                <c:pt idx="5">
                  <c:v>9771.4285714285706</c:v>
                </c:pt>
                <c:pt idx="6">
                  <c:v>9600</c:v>
                </c:pt>
                <c:pt idx="7">
                  <c:v>9600</c:v>
                </c:pt>
                <c:pt idx="8">
                  <c:v>10427.272727272728</c:v>
                </c:pt>
                <c:pt idx="9">
                  <c:v>9800</c:v>
                </c:pt>
                <c:pt idx="10">
                  <c:v>9800</c:v>
                </c:pt>
                <c:pt idx="11">
                  <c:v>9486.95652173913</c:v>
                </c:pt>
              </c:numCache>
            </c:numRef>
          </c:val>
          <c:smooth val="0"/>
          <c:extLst>
            <c:ext xmlns:c16="http://schemas.microsoft.com/office/drawing/2014/chart" uri="{C3380CC4-5D6E-409C-BE32-E72D297353CC}">
              <c16:uniqueId val="{00000006-6725-43E7-A5CC-44E3F6846216}"/>
            </c:ext>
          </c:extLst>
        </c:ser>
        <c:ser>
          <c:idx val="5"/>
          <c:order val="5"/>
          <c:tx>
            <c:strRef>
              <c:f>广东花生米!$L$20</c:f>
              <c:strCache>
                <c:ptCount val="1"/>
                <c:pt idx="0">
                  <c:v>2022年</c:v>
                </c:pt>
              </c:strCache>
            </c:strRef>
          </c:tx>
          <c:spPr>
            <a:ln w="28575" cap="rnd">
              <a:solidFill>
                <a:schemeClr val="accent6"/>
              </a:solidFill>
              <a:round/>
            </a:ln>
            <a:effectLst/>
          </c:spPr>
          <c:marker>
            <c:symbol val="none"/>
          </c:marker>
          <c:cat>
            <c:strRef>
              <c:f>广东花生米!$F$21:$F$32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广东花生米!$L$21:$L$32</c:f>
              <c:numCache>
                <c:formatCode>General</c:formatCode>
                <c:ptCount val="12"/>
                <c:pt idx="0">
                  <c:v>8723.8095238095229</c:v>
                </c:pt>
                <c:pt idx="1">
                  <c:v>8662.5</c:v>
                </c:pt>
                <c:pt idx="2">
                  <c:v>8617.391304347826</c:v>
                </c:pt>
                <c:pt idx="3">
                  <c:v>9095.2380952380954</c:v>
                </c:pt>
                <c:pt idx="4">
                  <c:v>9640</c:v>
                </c:pt>
                <c:pt idx="5">
                  <c:v>10066.666666666666</c:v>
                </c:pt>
                <c:pt idx="6">
                  <c:v>10400</c:v>
                </c:pt>
                <c:pt idx="7">
                  <c:v>10313.04347826087</c:v>
                </c:pt>
                <c:pt idx="8">
                  <c:v>11571.428571428571</c:v>
                </c:pt>
                <c:pt idx="9">
                  <c:v>11511.111111111111</c:v>
                </c:pt>
                <c:pt idx="10">
                  <c:v>11445.454545454546</c:v>
                </c:pt>
                <c:pt idx="11">
                  <c:v>11836.363636363636</c:v>
                </c:pt>
              </c:numCache>
            </c:numRef>
          </c:val>
          <c:smooth val="0"/>
          <c:extLst>
            <c:ext xmlns:c16="http://schemas.microsoft.com/office/drawing/2014/chart" uri="{C3380CC4-5D6E-409C-BE32-E72D297353CC}">
              <c16:uniqueId val="{00000007-6725-43E7-A5CC-44E3F6846216}"/>
            </c:ext>
          </c:extLst>
        </c:ser>
        <c:ser>
          <c:idx val="8"/>
          <c:order val="8"/>
          <c:tx>
            <c:strRef>
              <c:f>广东花生米!$O$20</c:f>
              <c:strCache>
                <c:ptCount val="1"/>
                <c:pt idx="0">
                  <c:v>多年均值</c:v>
                </c:pt>
              </c:strCache>
            </c:strRef>
          </c:tx>
          <c:spPr>
            <a:ln w="28575" cap="rnd">
              <a:solidFill>
                <a:srgbClr val="FF0000"/>
              </a:solidFill>
              <a:prstDash val="sysDash"/>
              <a:round/>
            </a:ln>
            <a:effectLst/>
          </c:spPr>
          <c:marker>
            <c:symbol val="diamond"/>
            <c:size val="8"/>
            <c:spPr>
              <a:solidFill>
                <a:srgbClr val="FF0000"/>
              </a:solidFill>
              <a:ln w="9525">
                <a:solidFill>
                  <a:srgbClr val="FF0000"/>
                </a:solidFill>
              </a:ln>
              <a:effectLst/>
            </c:spPr>
          </c:marker>
          <c:cat>
            <c:strRef>
              <c:f>广东花生米!$F$21:$F$32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广东花生米!$O$21:$O$32</c:f>
              <c:numCache>
                <c:formatCode>General</c:formatCode>
                <c:ptCount val="12"/>
                <c:pt idx="0">
                  <c:v>9408.125</c:v>
                </c:pt>
                <c:pt idx="1">
                  <c:v>9635.6643356643362</c:v>
                </c:pt>
                <c:pt idx="2">
                  <c:v>9660.6741573033705</c:v>
                </c:pt>
                <c:pt idx="3">
                  <c:v>9891.124260355029</c:v>
                </c:pt>
                <c:pt idx="4">
                  <c:v>9890.8536585365855</c:v>
                </c:pt>
                <c:pt idx="5">
                  <c:v>9788.414634146342</c:v>
                </c:pt>
                <c:pt idx="6">
                  <c:v>9698.863636363636</c:v>
                </c:pt>
                <c:pt idx="7">
                  <c:v>9811.2359550561796</c:v>
                </c:pt>
                <c:pt idx="8">
                  <c:v>9911.176470588236</c:v>
                </c:pt>
                <c:pt idx="9">
                  <c:v>9623.6111111111113</c:v>
                </c:pt>
                <c:pt idx="10">
                  <c:v>9620.6060606060601</c:v>
                </c:pt>
                <c:pt idx="11">
                  <c:v>9718.6666666666661</c:v>
                </c:pt>
              </c:numCache>
            </c:numRef>
          </c:val>
          <c:smooth val="0"/>
          <c:extLst>
            <c:ext xmlns:c16="http://schemas.microsoft.com/office/drawing/2014/chart" uri="{C3380CC4-5D6E-409C-BE32-E72D297353CC}">
              <c16:uniqueId val="{00000008-6725-43E7-A5CC-44E3F6846216}"/>
            </c:ext>
          </c:extLst>
        </c:ser>
        <c:dLbls>
          <c:showLegendKey val="0"/>
          <c:showVal val="0"/>
          <c:showCatName val="0"/>
          <c:showSerName val="0"/>
          <c:showPercent val="0"/>
          <c:showBubbleSize val="0"/>
        </c:dLbls>
        <c:marker val="1"/>
        <c:smooth val="0"/>
        <c:axId val="742918944"/>
        <c:axId val="742933824"/>
      </c:lineChart>
      <c:catAx>
        <c:axId val="742918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mn-cs"/>
              </a:defRPr>
            </a:pPr>
            <a:endParaRPr lang="zh-CN"/>
          </a:p>
        </c:txPr>
        <c:crossAx val="742933824"/>
        <c:crosses val="autoZero"/>
        <c:auto val="1"/>
        <c:lblAlgn val="ctr"/>
        <c:lblOffset val="100"/>
        <c:noMultiLvlLbl val="0"/>
      </c:catAx>
      <c:valAx>
        <c:axId val="742933824"/>
        <c:scaling>
          <c:orientation val="minMax"/>
          <c:min val="60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mn-cs"/>
              </a:defRPr>
            </a:pPr>
            <a:endParaRPr lang="zh-CN"/>
          </a:p>
        </c:txPr>
        <c:crossAx val="742918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mn-cs"/>
            </a:defRPr>
          </a:pPr>
          <a:endParaRPr lang="zh-CN"/>
        </a:p>
      </c:txPr>
    </c:legend>
    <c:plotVisOnly val="1"/>
    <c:dispBlanksAs val="gap"/>
    <c:showDLblsOverMax val="0"/>
  </c:chart>
  <c:spPr>
    <a:solidFill>
      <a:schemeClr val="bg1"/>
    </a:solidFill>
    <a:ln w="9525" cap="flat" cmpd="sng" algn="ctr">
      <a:noFill/>
      <a:round/>
    </a:ln>
    <a:effectLst/>
  </c:spPr>
  <c:txPr>
    <a:bodyPr/>
    <a:lstStyle/>
    <a:p>
      <a:pPr>
        <a:defRPr sz="1050">
          <a:latin typeface="楷体" panose="02010609060101010101" pitchFamily="49" charset="-122"/>
          <a:ea typeface="楷体" panose="02010609060101010101" pitchFamily="49" charset="-122"/>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mn-cs"/>
              </a:defRPr>
            </a:pPr>
            <a:r>
              <a:rPr lang="zh-CN" b="1"/>
              <a:t>样本企业压榨</a:t>
            </a:r>
            <a:r>
              <a:rPr lang="en-US" b="1"/>
              <a:t>/</a:t>
            </a:r>
            <a:r>
              <a:rPr lang="zh-CN" b="1"/>
              <a:t>开机情况</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mn-cs"/>
            </a:defRPr>
          </a:pPr>
          <a:endParaRPr lang="zh-CN"/>
        </a:p>
      </c:txPr>
    </c:title>
    <c:autoTitleDeleted val="0"/>
    <c:plotArea>
      <c:layout/>
      <c:barChart>
        <c:barDir val="col"/>
        <c:grouping val="clustered"/>
        <c:varyColors val="0"/>
        <c:ser>
          <c:idx val="0"/>
          <c:order val="0"/>
          <c:tx>
            <c:strRef>
              <c:f>花生压榨!$K$5</c:f>
              <c:strCache>
                <c:ptCount val="1"/>
                <c:pt idx="0">
                  <c:v>花生油压榨量（周）</c:v>
                </c:pt>
              </c:strCache>
            </c:strRef>
          </c:tx>
          <c:spPr>
            <a:solidFill>
              <a:schemeClr val="bg2">
                <a:lumMod val="50000"/>
              </a:schemeClr>
            </a:solidFill>
            <a:ln>
              <a:solidFill>
                <a:schemeClr val="bg2">
                  <a:lumMod val="50000"/>
                </a:schemeClr>
              </a:solidFill>
            </a:ln>
            <a:effectLst/>
          </c:spPr>
          <c:invertIfNegative val="0"/>
          <c:cat>
            <c:numRef>
              <c:f>花生压榨!$J$6:$J$54</c:f>
              <c:numCache>
                <c:formatCode>yyyy/mm/dd</c:formatCode>
                <c:ptCount val="49"/>
                <c:pt idx="0">
                  <c:v>45611</c:v>
                </c:pt>
                <c:pt idx="1">
                  <c:v>45604</c:v>
                </c:pt>
                <c:pt idx="2">
                  <c:v>45597</c:v>
                </c:pt>
                <c:pt idx="3">
                  <c:v>45590</c:v>
                </c:pt>
                <c:pt idx="4">
                  <c:v>45583</c:v>
                </c:pt>
                <c:pt idx="5">
                  <c:v>45576</c:v>
                </c:pt>
                <c:pt idx="6">
                  <c:v>45569</c:v>
                </c:pt>
                <c:pt idx="7">
                  <c:v>45562</c:v>
                </c:pt>
                <c:pt idx="8">
                  <c:v>45555</c:v>
                </c:pt>
                <c:pt idx="9">
                  <c:v>45548</c:v>
                </c:pt>
                <c:pt idx="10">
                  <c:v>45541</c:v>
                </c:pt>
                <c:pt idx="11">
                  <c:v>45534</c:v>
                </c:pt>
                <c:pt idx="12">
                  <c:v>45527</c:v>
                </c:pt>
                <c:pt idx="13">
                  <c:v>45520</c:v>
                </c:pt>
                <c:pt idx="14">
                  <c:v>45513</c:v>
                </c:pt>
                <c:pt idx="15">
                  <c:v>45506</c:v>
                </c:pt>
                <c:pt idx="16">
                  <c:v>45499</c:v>
                </c:pt>
                <c:pt idx="17">
                  <c:v>45492</c:v>
                </c:pt>
                <c:pt idx="18">
                  <c:v>45485</c:v>
                </c:pt>
                <c:pt idx="19">
                  <c:v>45478</c:v>
                </c:pt>
                <c:pt idx="20">
                  <c:v>45471</c:v>
                </c:pt>
                <c:pt idx="21">
                  <c:v>45464</c:v>
                </c:pt>
                <c:pt idx="22">
                  <c:v>45457</c:v>
                </c:pt>
                <c:pt idx="23">
                  <c:v>45450</c:v>
                </c:pt>
                <c:pt idx="24">
                  <c:v>45443</c:v>
                </c:pt>
                <c:pt idx="25">
                  <c:v>45436</c:v>
                </c:pt>
                <c:pt idx="26">
                  <c:v>45429</c:v>
                </c:pt>
                <c:pt idx="27">
                  <c:v>45422</c:v>
                </c:pt>
                <c:pt idx="28">
                  <c:v>45415</c:v>
                </c:pt>
                <c:pt idx="29">
                  <c:v>45408</c:v>
                </c:pt>
                <c:pt idx="30">
                  <c:v>45401</c:v>
                </c:pt>
                <c:pt idx="31">
                  <c:v>45394</c:v>
                </c:pt>
                <c:pt idx="32">
                  <c:v>45387</c:v>
                </c:pt>
                <c:pt idx="33">
                  <c:v>45380</c:v>
                </c:pt>
                <c:pt idx="34">
                  <c:v>45373</c:v>
                </c:pt>
                <c:pt idx="35">
                  <c:v>45366</c:v>
                </c:pt>
                <c:pt idx="36">
                  <c:v>45359</c:v>
                </c:pt>
                <c:pt idx="37">
                  <c:v>45352</c:v>
                </c:pt>
                <c:pt idx="38">
                  <c:v>45345</c:v>
                </c:pt>
                <c:pt idx="39">
                  <c:v>45338</c:v>
                </c:pt>
                <c:pt idx="40">
                  <c:v>45331</c:v>
                </c:pt>
                <c:pt idx="41">
                  <c:v>45324</c:v>
                </c:pt>
                <c:pt idx="42">
                  <c:v>45317</c:v>
                </c:pt>
                <c:pt idx="43">
                  <c:v>45310</c:v>
                </c:pt>
                <c:pt idx="44">
                  <c:v>45303</c:v>
                </c:pt>
                <c:pt idx="45">
                  <c:v>45296</c:v>
                </c:pt>
                <c:pt idx="46">
                  <c:v>45289</c:v>
                </c:pt>
                <c:pt idx="47">
                  <c:v>45282</c:v>
                </c:pt>
              </c:numCache>
            </c:numRef>
          </c:cat>
          <c:val>
            <c:numRef>
              <c:f>花生压榨!$K$6:$K$54</c:f>
              <c:numCache>
                <c:formatCode>General</c:formatCode>
                <c:ptCount val="49"/>
                <c:pt idx="0">
                  <c:v>15400</c:v>
                </c:pt>
                <c:pt idx="1">
                  <c:v>12800</c:v>
                </c:pt>
                <c:pt idx="2">
                  <c:v>10095</c:v>
                </c:pt>
                <c:pt idx="3">
                  <c:v>9550</c:v>
                </c:pt>
                <c:pt idx="4">
                  <c:v>9550</c:v>
                </c:pt>
                <c:pt idx="5">
                  <c:v>7100</c:v>
                </c:pt>
                <c:pt idx="6">
                  <c:v>7100</c:v>
                </c:pt>
                <c:pt idx="7">
                  <c:v>10500</c:v>
                </c:pt>
                <c:pt idx="8">
                  <c:v>7800</c:v>
                </c:pt>
                <c:pt idx="9">
                  <c:v>6000</c:v>
                </c:pt>
                <c:pt idx="10">
                  <c:v>5000</c:v>
                </c:pt>
                <c:pt idx="11">
                  <c:v>5300</c:v>
                </c:pt>
                <c:pt idx="12">
                  <c:v>4400</c:v>
                </c:pt>
                <c:pt idx="13">
                  <c:v>4000</c:v>
                </c:pt>
                <c:pt idx="14">
                  <c:v>4900</c:v>
                </c:pt>
                <c:pt idx="15">
                  <c:v>6300</c:v>
                </c:pt>
                <c:pt idx="16">
                  <c:v>9500</c:v>
                </c:pt>
                <c:pt idx="17">
                  <c:v>13200</c:v>
                </c:pt>
                <c:pt idx="18">
                  <c:v>10500</c:v>
                </c:pt>
                <c:pt idx="19">
                  <c:v>11900</c:v>
                </c:pt>
                <c:pt idx="20">
                  <c:v>18700</c:v>
                </c:pt>
                <c:pt idx="21">
                  <c:v>22500</c:v>
                </c:pt>
                <c:pt idx="22">
                  <c:v>23100</c:v>
                </c:pt>
                <c:pt idx="23">
                  <c:v>22400</c:v>
                </c:pt>
                <c:pt idx="24">
                  <c:v>32400</c:v>
                </c:pt>
                <c:pt idx="25">
                  <c:v>46800</c:v>
                </c:pt>
                <c:pt idx="26">
                  <c:v>44200</c:v>
                </c:pt>
                <c:pt idx="27">
                  <c:v>40800</c:v>
                </c:pt>
                <c:pt idx="28">
                  <c:v>46500</c:v>
                </c:pt>
                <c:pt idx="29">
                  <c:v>36700</c:v>
                </c:pt>
                <c:pt idx="30">
                  <c:v>22700</c:v>
                </c:pt>
                <c:pt idx="31">
                  <c:v>14300</c:v>
                </c:pt>
                <c:pt idx="32">
                  <c:v>15700</c:v>
                </c:pt>
                <c:pt idx="33">
                  <c:v>12600</c:v>
                </c:pt>
                <c:pt idx="34">
                  <c:v>11200</c:v>
                </c:pt>
                <c:pt idx="35">
                  <c:v>11300</c:v>
                </c:pt>
                <c:pt idx="36">
                  <c:v>9600</c:v>
                </c:pt>
                <c:pt idx="37">
                  <c:v>2800</c:v>
                </c:pt>
                <c:pt idx="38">
                  <c:v>800</c:v>
                </c:pt>
                <c:pt idx="39">
                  <c:v>0</c:v>
                </c:pt>
                <c:pt idx="40">
                  <c:v>2000</c:v>
                </c:pt>
                <c:pt idx="41">
                  <c:v>16800</c:v>
                </c:pt>
                <c:pt idx="42">
                  <c:v>45800</c:v>
                </c:pt>
                <c:pt idx="43">
                  <c:v>38900</c:v>
                </c:pt>
                <c:pt idx="44">
                  <c:v>25100</c:v>
                </c:pt>
                <c:pt idx="45">
                  <c:v>22000</c:v>
                </c:pt>
                <c:pt idx="46">
                  <c:v>22400</c:v>
                </c:pt>
                <c:pt idx="47">
                  <c:v>23900</c:v>
                </c:pt>
              </c:numCache>
            </c:numRef>
          </c:val>
          <c:extLst>
            <c:ext xmlns:c16="http://schemas.microsoft.com/office/drawing/2014/chart" uri="{C3380CC4-5D6E-409C-BE32-E72D297353CC}">
              <c16:uniqueId val="{00000000-AD87-4246-9F07-EDDC744FCC8F}"/>
            </c:ext>
          </c:extLst>
        </c:ser>
        <c:dLbls>
          <c:showLegendKey val="0"/>
          <c:showVal val="0"/>
          <c:showCatName val="0"/>
          <c:showSerName val="0"/>
          <c:showPercent val="0"/>
          <c:showBubbleSize val="0"/>
        </c:dLbls>
        <c:gapWidth val="150"/>
        <c:axId val="821147968"/>
        <c:axId val="821149408"/>
      </c:barChart>
      <c:lineChart>
        <c:grouping val="standard"/>
        <c:varyColors val="0"/>
        <c:ser>
          <c:idx val="1"/>
          <c:order val="1"/>
          <c:tx>
            <c:strRef>
              <c:f>花生压榨!$L$5</c:f>
              <c:strCache>
                <c:ptCount val="1"/>
                <c:pt idx="0">
                  <c:v>花生油开机率（周）</c:v>
                </c:pt>
              </c:strCache>
            </c:strRef>
          </c:tx>
          <c:spPr>
            <a:ln w="28575" cap="rnd">
              <a:solidFill>
                <a:srgbClr val="FF0000"/>
              </a:solidFill>
              <a:round/>
            </a:ln>
            <a:effectLst/>
          </c:spPr>
          <c:marker>
            <c:symbol val="none"/>
          </c:marker>
          <c:cat>
            <c:numRef>
              <c:f>花生压榨!$J$6:$J$54</c:f>
              <c:numCache>
                <c:formatCode>yyyy/mm/dd</c:formatCode>
                <c:ptCount val="49"/>
                <c:pt idx="0">
                  <c:v>45611</c:v>
                </c:pt>
                <c:pt idx="1">
                  <c:v>45604</c:v>
                </c:pt>
                <c:pt idx="2">
                  <c:v>45597</c:v>
                </c:pt>
                <c:pt idx="3">
                  <c:v>45590</c:v>
                </c:pt>
                <c:pt idx="4">
                  <c:v>45583</c:v>
                </c:pt>
                <c:pt idx="5">
                  <c:v>45576</c:v>
                </c:pt>
                <c:pt idx="6">
                  <c:v>45569</c:v>
                </c:pt>
                <c:pt idx="7">
                  <c:v>45562</c:v>
                </c:pt>
                <c:pt idx="8">
                  <c:v>45555</c:v>
                </c:pt>
                <c:pt idx="9">
                  <c:v>45548</c:v>
                </c:pt>
                <c:pt idx="10">
                  <c:v>45541</c:v>
                </c:pt>
                <c:pt idx="11">
                  <c:v>45534</c:v>
                </c:pt>
                <c:pt idx="12">
                  <c:v>45527</c:v>
                </c:pt>
                <c:pt idx="13">
                  <c:v>45520</c:v>
                </c:pt>
                <c:pt idx="14">
                  <c:v>45513</c:v>
                </c:pt>
                <c:pt idx="15">
                  <c:v>45506</c:v>
                </c:pt>
                <c:pt idx="16">
                  <c:v>45499</c:v>
                </c:pt>
                <c:pt idx="17">
                  <c:v>45492</c:v>
                </c:pt>
                <c:pt idx="18">
                  <c:v>45485</c:v>
                </c:pt>
                <c:pt idx="19">
                  <c:v>45478</c:v>
                </c:pt>
                <c:pt idx="20">
                  <c:v>45471</c:v>
                </c:pt>
                <c:pt idx="21">
                  <c:v>45464</c:v>
                </c:pt>
                <c:pt idx="22">
                  <c:v>45457</c:v>
                </c:pt>
                <c:pt idx="23">
                  <c:v>45450</c:v>
                </c:pt>
                <c:pt idx="24">
                  <c:v>45443</c:v>
                </c:pt>
                <c:pt idx="25">
                  <c:v>45436</c:v>
                </c:pt>
                <c:pt idx="26">
                  <c:v>45429</c:v>
                </c:pt>
                <c:pt idx="27">
                  <c:v>45422</c:v>
                </c:pt>
                <c:pt idx="28">
                  <c:v>45415</c:v>
                </c:pt>
                <c:pt idx="29">
                  <c:v>45408</c:v>
                </c:pt>
                <c:pt idx="30">
                  <c:v>45401</c:v>
                </c:pt>
                <c:pt idx="31">
                  <c:v>45394</c:v>
                </c:pt>
                <c:pt idx="32">
                  <c:v>45387</c:v>
                </c:pt>
                <c:pt idx="33">
                  <c:v>45380</c:v>
                </c:pt>
                <c:pt idx="34">
                  <c:v>45373</c:v>
                </c:pt>
                <c:pt idx="35">
                  <c:v>45366</c:v>
                </c:pt>
                <c:pt idx="36">
                  <c:v>45359</c:v>
                </c:pt>
                <c:pt idx="37">
                  <c:v>45352</c:v>
                </c:pt>
                <c:pt idx="38">
                  <c:v>45345</c:v>
                </c:pt>
                <c:pt idx="39">
                  <c:v>45338</c:v>
                </c:pt>
                <c:pt idx="40">
                  <c:v>45331</c:v>
                </c:pt>
                <c:pt idx="41">
                  <c:v>45324</c:v>
                </c:pt>
                <c:pt idx="42">
                  <c:v>45317</c:v>
                </c:pt>
                <c:pt idx="43">
                  <c:v>45310</c:v>
                </c:pt>
                <c:pt idx="44">
                  <c:v>45303</c:v>
                </c:pt>
                <c:pt idx="45">
                  <c:v>45296</c:v>
                </c:pt>
                <c:pt idx="46">
                  <c:v>45289</c:v>
                </c:pt>
                <c:pt idx="47">
                  <c:v>45282</c:v>
                </c:pt>
              </c:numCache>
            </c:numRef>
          </c:cat>
          <c:val>
            <c:numRef>
              <c:f>花生压榨!$L$6:$L$54</c:f>
              <c:numCache>
                <c:formatCode>General</c:formatCode>
                <c:ptCount val="49"/>
                <c:pt idx="0">
                  <c:v>11.5</c:v>
                </c:pt>
                <c:pt idx="1">
                  <c:v>9.6</c:v>
                </c:pt>
                <c:pt idx="2">
                  <c:v>7.6</c:v>
                </c:pt>
                <c:pt idx="3">
                  <c:v>7.2</c:v>
                </c:pt>
                <c:pt idx="4">
                  <c:v>7.2</c:v>
                </c:pt>
                <c:pt idx="5">
                  <c:v>5.3</c:v>
                </c:pt>
                <c:pt idx="6">
                  <c:v>5.3</c:v>
                </c:pt>
                <c:pt idx="7">
                  <c:v>7.8</c:v>
                </c:pt>
                <c:pt idx="8">
                  <c:v>5.8</c:v>
                </c:pt>
                <c:pt idx="9">
                  <c:v>4.5</c:v>
                </c:pt>
                <c:pt idx="10">
                  <c:v>3.7</c:v>
                </c:pt>
                <c:pt idx="11">
                  <c:v>3.9</c:v>
                </c:pt>
                <c:pt idx="12">
                  <c:v>3.3</c:v>
                </c:pt>
                <c:pt idx="13">
                  <c:v>3</c:v>
                </c:pt>
                <c:pt idx="14">
                  <c:v>3.6</c:v>
                </c:pt>
                <c:pt idx="15">
                  <c:v>4.7</c:v>
                </c:pt>
                <c:pt idx="16">
                  <c:v>7.1</c:v>
                </c:pt>
                <c:pt idx="17">
                  <c:v>9.9</c:v>
                </c:pt>
                <c:pt idx="18">
                  <c:v>7.8</c:v>
                </c:pt>
                <c:pt idx="19">
                  <c:v>8.9</c:v>
                </c:pt>
                <c:pt idx="20">
                  <c:v>14</c:v>
                </c:pt>
                <c:pt idx="21">
                  <c:v>16.899999999999999</c:v>
                </c:pt>
                <c:pt idx="22">
                  <c:v>17.3</c:v>
                </c:pt>
                <c:pt idx="23">
                  <c:v>16.8</c:v>
                </c:pt>
                <c:pt idx="24">
                  <c:v>24.3</c:v>
                </c:pt>
                <c:pt idx="25">
                  <c:v>35.1</c:v>
                </c:pt>
                <c:pt idx="26">
                  <c:v>33.200000000000003</c:v>
                </c:pt>
                <c:pt idx="27">
                  <c:v>30.6</c:v>
                </c:pt>
                <c:pt idx="28">
                  <c:v>34.9</c:v>
                </c:pt>
                <c:pt idx="29">
                  <c:v>27.5</c:v>
                </c:pt>
                <c:pt idx="30">
                  <c:v>17</c:v>
                </c:pt>
                <c:pt idx="31">
                  <c:v>10.7</c:v>
                </c:pt>
                <c:pt idx="32">
                  <c:v>11.8</c:v>
                </c:pt>
                <c:pt idx="33">
                  <c:v>9.4</c:v>
                </c:pt>
                <c:pt idx="34">
                  <c:v>8.4</c:v>
                </c:pt>
                <c:pt idx="35">
                  <c:v>8.5</c:v>
                </c:pt>
                <c:pt idx="36">
                  <c:v>7.2</c:v>
                </c:pt>
                <c:pt idx="37">
                  <c:v>2.1</c:v>
                </c:pt>
                <c:pt idx="38">
                  <c:v>0.6</c:v>
                </c:pt>
                <c:pt idx="39">
                  <c:v>0</c:v>
                </c:pt>
                <c:pt idx="40">
                  <c:v>1.5</c:v>
                </c:pt>
                <c:pt idx="41">
                  <c:v>12.6</c:v>
                </c:pt>
                <c:pt idx="42">
                  <c:v>34.4</c:v>
                </c:pt>
                <c:pt idx="43">
                  <c:v>29.2</c:v>
                </c:pt>
                <c:pt idx="44">
                  <c:v>18.8</c:v>
                </c:pt>
                <c:pt idx="45">
                  <c:v>16.5</c:v>
                </c:pt>
                <c:pt idx="46">
                  <c:v>16.8</c:v>
                </c:pt>
                <c:pt idx="47">
                  <c:v>17.899999999999999</c:v>
                </c:pt>
              </c:numCache>
            </c:numRef>
          </c:val>
          <c:smooth val="0"/>
          <c:extLst>
            <c:ext xmlns:c16="http://schemas.microsoft.com/office/drawing/2014/chart" uri="{C3380CC4-5D6E-409C-BE32-E72D297353CC}">
              <c16:uniqueId val="{00000001-AD87-4246-9F07-EDDC744FCC8F}"/>
            </c:ext>
          </c:extLst>
        </c:ser>
        <c:dLbls>
          <c:showLegendKey val="0"/>
          <c:showVal val="0"/>
          <c:showCatName val="0"/>
          <c:showSerName val="0"/>
          <c:showPercent val="0"/>
          <c:showBubbleSize val="0"/>
        </c:dLbls>
        <c:marker val="1"/>
        <c:smooth val="0"/>
        <c:axId val="1345585792"/>
        <c:axId val="1345576192"/>
      </c:lineChart>
      <c:dateAx>
        <c:axId val="821147968"/>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mn-cs"/>
              </a:defRPr>
            </a:pPr>
            <a:endParaRPr lang="zh-CN"/>
          </a:p>
        </c:txPr>
        <c:crossAx val="821149408"/>
        <c:crosses val="autoZero"/>
        <c:auto val="1"/>
        <c:lblOffset val="100"/>
        <c:baseTimeUnit val="days"/>
      </c:dateAx>
      <c:valAx>
        <c:axId val="8211494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mn-cs"/>
              </a:defRPr>
            </a:pPr>
            <a:endParaRPr lang="zh-CN"/>
          </a:p>
        </c:txPr>
        <c:crossAx val="821147968"/>
        <c:crosses val="autoZero"/>
        <c:crossBetween val="between"/>
      </c:valAx>
      <c:valAx>
        <c:axId val="1345576192"/>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mn-cs"/>
              </a:defRPr>
            </a:pPr>
            <a:endParaRPr lang="zh-CN"/>
          </a:p>
        </c:txPr>
        <c:crossAx val="1345585792"/>
        <c:crosses val="max"/>
        <c:crossBetween val="between"/>
      </c:valAx>
      <c:dateAx>
        <c:axId val="1345585792"/>
        <c:scaling>
          <c:orientation val="minMax"/>
        </c:scaling>
        <c:delete val="1"/>
        <c:axPos val="b"/>
        <c:numFmt formatCode="yyyy/mm/dd" sourceLinked="1"/>
        <c:majorTickMark val="out"/>
        <c:minorTickMark val="none"/>
        <c:tickLblPos val="nextTo"/>
        <c:crossAx val="1345576192"/>
        <c:crosses val="autoZero"/>
        <c:auto val="1"/>
        <c:lblOffset val="100"/>
        <c:baseTimeUnit val="days"/>
        <c:majorUnit val="1"/>
        <c:minorUnit val="1"/>
      </c:date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mn-cs"/>
            </a:defRPr>
          </a:pPr>
          <a:endParaRPr lang="zh-CN"/>
        </a:p>
      </c:txPr>
    </c:legend>
    <c:plotVisOnly val="1"/>
    <c:dispBlanksAs val="gap"/>
    <c:showDLblsOverMax val="0"/>
  </c:chart>
  <c:spPr>
    <a:solidFill>
      <a:schemeClr val="bg1"/>
    </a:solidFill>
    <a:ln w="9525" cap="flat" cmpd="sng" algn="ctr">
      <a:noFill/>
      <a:round/>
    </a:ln>
    <a:effectLst/>
  </c:spPr>
  <c:txPr>
    <a:bodyPr/>
    <a:lstStyle/>
    <a:p>
      <a:pPr>
        <a:defRPr sz="1200">
          <a:latin typeface="楷体" panose="02010609060101010101" pitchFamily="49" charset="-122"/>
          <a:ea typeface="楷体" panose="02010609060101010101" pitchFamily="49" charset="-122"/>
        </a:defRPr>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mn-cs"/>
              </a:defRPr>
            </a:pPr>
            <a:r>
              <a:rPr lang="zh-CN" b="1"/>
              <a:t>中国花生仁月度进口数量（吨）</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mn-cs"/>
            </a:defRPr>
          </a:pPr>
          <a:endParaRPr lang="zh-CN"/>
        </a:p>
      </c:txPr>
    </c:title>
    <c:autoTitleDeleted val="0"/>
    <c:plotArea>
      <c:layout/>
      <c:barChart>
        <c:barDir val="col"/>
        <c:grouping val="clustered"/>
        <c:varyColors val="0"/>
        <c:ser>
          <c:idx val="5"/>
          <c:order val="5"/>
          <c:tx>
            <c:strRef>
              <c:f>进口透视!$G$22</c:f>
              <c:strCache>
                <c:ptCount val="1"/>
                <c:pt idx="0">
                  <c:v>2024年</c:v>
                </c:pt>
              </c:strCache>
            </c:strRef>
          </c:tx>
          <c:spPr>
            <a:solidFill>
              <a:srgbClr val="FF0000"/>
            </a:solidFill>
            <a:ln>
              <a:noFill/>
            </a:ln>
            <a:effectLst/>
          </c:spPr>
          <c:invertIfNegative val="0"/>
          <c:dPt>
            <c:idx val="7"/>
            <c:invertIfNegative val="0"/>
            <c:bubble3D val="0"/>
            <c:spPr>
              <a:solidFill>
                <a:srgbClr val="FF0000"/>
              </a:solidFill>
              <a:ln>
                <a:noFill/>
              </a:ln>
              <a:effectLst/>
            </c:spPr>
            <c:extLst>
              <c:ext xmlns:c16="http://schemas.microsoft.com/office/drawing/2014/chart" uri="{C3380CC4-5D6E-409C-BE32-E72D297353CC}">
                <c16:uniqueId val="{00000001-51A6-44DF-A208-639E0A93F4EC}"/>
              </c:ext>
            </c:extLst>
          </c:dPt>
          <c:dPt>
            <c:idx val="8"/>
            <c:invertIfNegative val="0"/>
            <c:bubble3D val="0"/>
            <c:spPr>
              <a:solidFill>
                <a:srgbClr val="FF0000"/>
              </a:solidFill>
              <a:ln>
                <a:noFill/>
              </a:ln>
              <a:effectLst/>
            </c:spPr>
            <c:extLst>
              <c:ext xmlns:c16="http://schemas.microsoft.com/office/drawing/2014/chart" uri="{C3380CC4-5D6E-409C-BE32-E72D297353CC}">
                <c16:uniqueId val="{00000003-51A6-44DF-A208-639E0A93F4EC}"/>
              </c:ext>
            </c:extLst>
          </c:dPt>
          <c:dPt>
            <c:idx val="9"/>
            <c:invertIfNegative val="0"/>
            <c:bubble3D val="0"/>
            <c:spPr>
              <a:pattFill prst="wdUpDiag">
                <a:fgClr>
                  <a:srgbClr val="FF0000"/>
                </a:fgClr>
                <a:bgClr>
                  <a:schemeClr val="bg1"/>
                </a:bgClr>
              </a:pattFill>
              <a:ln>
                <a:noFill/>
              </a:ln>
              <a:effectLst/>
            </c:spPr>
            <c:extLst>
              <c:ext xmlns:c16="http://schemas.microsoft.com/office/drawing/2014/chart" uri="{C3380CC4-5D6E-409C-BE32-E72D297353CC}">
                <c16:uniqueId val="{00000005-51A6-44DF-A208-639E0A93F4EC}"/>
              </c:ext>
            </c:extLst>
          </c:dPt>
          <c:dPt>
            <c:idx val="10"/>
            <c:invertIfNegative val="0"/>
            <c:bubble3D val="0"/>
            <c:spPr>
              <a:pattFill prst="wdUpDiag">
                <a:fgClr>
                  <a:srgbClr val="FF0000"/>
                </a:fgClr>
                <a:bgClr>
                  <a:schemeClr val="bg1"/>
                </a:bgClr>
              </a:pattFill>
              <a:ln>
                <a:noFill/>
              </a:ln>
              <a:effectLst/>
            </c:spPr>
            <c:extLst>
              <c:ext xmlns:c16="http://schemas.microsoft.com/office/drawing/2014/chart" uri="{C3380CC4-5D6E-409C-BE32-E72D297353CC}">
                <c16:uniqueId val="{00000007-51A6-44DF-A208-639E0A93F4EC}"/>
              </c:ext>
            </c:extLst>
          </c:dPt>
          <c:dPt>
            <c:idx val="11"/>
            <c:invertIfNegative val="0"/>
            <c:bubble3D val="0"/>
            <c:spPr>
              <a:pattFill prst="wdUpDiag">
                <a:fgClr>
                  <a:srgbClr val="FF0000"/>
                </a:fgClr>
                <a:bgClr>
                  <a:schemeClr val="bg1"/>
                </a:bgClr>
              </a:pattFill>
              <a:ln>
                <a:noFill/>
              </a:ln>
              <a:effectLst/>
            </c:spPr>
            <c:extLst>
              <c:ext xmlns:c16="http://schemas.microsoft.com/office/drawing/2014/chart" uri="{C3380CC4-5D6E-409C-BE32-E72D297353CC}">
                <c16:uniqueId val="{00000009-51A6-44DF-A208-639E0A93F4EC}"/>
              </c:ext>
            </c:extLst>
          </c:dPt>
          <c:cat>
            <c:strRef>
              <c:f>进口透视!$A$23:$A$34</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进口透视!$G$23:$G$34</c:f>
              <c:numCache>
                <c:formatCode>General</c:formatCode>
                <c:ptCount val="12"/>
                <c:pt idx="0">
                  <c:v>9692.6299999999992</c:v>
                </c:pt>
                <c:pt idx="1">
                  <c:v>12421.236999999999</c:v>
                </c:pt>
                <c:pt idx="2">
                  <c:v>87615.903000000006</c:v>
                </c:pt>
                <c:pt idx="3">
                  <c:v>145112.842</c:v>
                </c:pt>
                <c:pt idx="4">
                  <c:v>87034.426999999996</c:v>
                </c:pt>
                <c:pt idx="5">
                  <c:v>73733.832999999999</c:v>
                </c:pt>
                <c:pt idx="6">
                  <c:v>60426.692999999999</c:v>
                </c:pt>
                <c:pt idx="7">
                  <c:v>58697.038</c:v>
                </c:pt>
                <c:pt idx="8">
                  <c:v>49846.529000000002</c:v>
                </c:pt>
                <c:pt idx="9">
                  <c:v>20000</c:v>
                </c:pt>
                <c:pt idx="10">
                  <c:v>15000</c:v>
                </c:pt>
                <c:pt idx="11">
                  <c:v>15000</c:v>
                </c:pt>
              </c:numCache>
            </c:numRef>
          </c:val>
          <c:extLst>
            <c:ext xmlns:c16="http://schemas.microsoft.com/office/drawing/2014/chart" uri="{C3380CC4-5D6E-409C-BE32-E72D297353CC}">
              <c16:uniqueId val="{0000000A-51A6-44DF-A208-639E0A93F4EC}"/>
            </c:ext>
          </c:extLst>
        </c:ser>
        <c:dLbls>
          <c:showLegendKey val="0"/>
          <c:showVal val="0"/>
          <c:showCatName val="0"/>
          <c:showSerName val="0"/>
          <c:showPercent val="0"/>
          <c:showBubbleSize val="0"/>
        </c:dLbls>
        <c:gapWidth val="150"/>
        <c:axId val="1374192655"/>
        <c:axId val="1374187855"/>
      </c:barChart>
      <c:lineChart>
        <c:grouping val="standard"/>
        <c:varyColors val="0"/>
        <c:ser>
          <c:idx val="0"/>
          <c:order val="0"/>
          <c:tx>
            <c:strRef>
              <c:f>进口透视!$B$22</c:f>
              <c:strCache>
                <c:ptCount val="1"/>
                <c:pt idx="0">
                  <c:v>2019年</c:v>
                </c:pt>
              </c:strCache>
            </c:strRef>
          </c:tx>
          <c:spPr>
            <a:ln w="28575" cap="rnd">
              <a:solidFill>
                <a:schemeClr val="accent1"/>
              </a:solidFill>
              <a:round/>
            </a:ln>
            <a:effectLst/>
          </c:spPr>
          <c:marker>
            <c:symbol val="none"/>
          </c:marker>
          <c:cat>
            <c:strRef>
              <c:f>进口透视!$A$23:$A$34</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进口透视!$B$23:$B$34</c:f>
              <c:numCache>
                <c:formatCode>General</c:formatCode>
                <c:ptCount val="12"/>
                <c:pt idx="0">
                  <c:v>2921.78</c:v>
                </c:pt>
                <c:pt idx="1">
                  <c:v>27474.63</c:v>
                </c:pt>
                <c:pt idx="2">
                  <c:v>61816.63</c:v>
                </c:pt>
                <c:pt idx="3">
                  <c:v>62381.5</c:v>
                </c:pt>
                <c:pt idx="4">
                  <c:v>58546.14</c:v>
                </c:pt>
                <c:pt idx="5">
                  <c:v>54781</c:v>
                </c:pt>
                <c:pt idx="6">
                  <c:v>38480.76</c:v>
                </c:pt>
                <c:pt idx="7">
                  <c:v>23869.88</c:v>
                </c:pt>
                <c:pt idx="8">
                  <c:v>21696.62</c:v>
                </c:pt>
                <c:pt idx="9">
                  <c:v>37736.57</c:v>
                </c:pt>
                <c:pt idx="10">
                  <c:v>44041.57</c:v>
                </c:pt>
                <c:pt idx="11">
                  <c:v>45087.01</c:v>
                </c:pt>
              </c:numCache>
            </c:numRef>
          </c:val>
          <c:smooth val="0"/>
          <c:extLst>
            <c:ext xmlns:c16="http://schemas.microsoft.com/office/drawing/2014/chart" uri="{C3380CC4-5D6E-409C-BE32-E72D297353CC}">
              <c16:uniqueId val="{0000000B-51A6-44DF-A208-639E0A93F4EC}"/>
            </c:ext>
          </c:extLst>
        </c:ser>
        <c:ser>
          <c:idx val="1"/>
          <c:order val="1"/>
          <c:tx>
            <c:strRef>
              <c:f>进口透视!$C$22</c:f>
              <c:strCache>
                <c:ptCount val="1"/>
                <c:pt idx="0">
                  <c:v>2020年</c:v>
                </c:pt>
              </c:strCache>
            </c:strRef>
          </c:tx>
          <c:spPr>
            <a:ln w="28575" cap="rnd">
              <a:solidFill>
                <a:schemeClr val="accent2"/>
              </a:solidFill>
              <a:round/>
            </a:ln>
            <a:effectLst/>
          </c:spPr>
          <c:marker>
            <c:symbol val="none"/>
          </c:marker>
          <c:cat>
            <c:strRef>
              <c:f>进口透视!$A$23:$A$34</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进口透视!$C$23:$C$34</c:f>
              <c:numCache>
                <c:formatCode>General</c:formatCode>
                <c:ptCount val="12"/>
                <c:pt idx="0">
                  <c:v>168650.72200000001</c:v>
                </c:pt>
                <c:pt idx="1">
                  <c:v>0</c:v>
                </c:pt>
                <c:pt idx="2">
                  <c:v>180125.497</c:v>
                </c:pt>
                <c:pt idx="3">
                  <c:v>137102.959</c:v>
                </c:pt>
                <c:pt idx="4">
                  <c:v>134462.91</c:v>
                </c:pt>
                <c:pt idx="5">
                  <c:v>135609.36499999999</c:v>
                </c:pt>
                <c:pt idx="6">
                  <c:v>84109.267000000007</c:v>
                </c:pt>
                <c:pt idx="7">
                  <c:v>70626.774000000005</c:v>
                </c:pt>
                <c:pt idx="8">
                  <c:v>54033.826000000001</c:v>
                </c:pt>
                <c:pt idx="9">
                  <c:v>24001.607</c:v>
                </c:pt>
                <c:pt idx="10">
                  <c:v>27567.011999999999</c:v>
                </c:pt>
                <c:pt idx="11">
                  <c:v>68910.243000000002</c:v>
                </c:pt>
              </c:numCache>
            </c:numRef>
          </c:val>
          <c:smooth val="0"/>
          <c:extLst>
            <c:ext xmlns:c16="http://schemas.microsoft.com/office/drawing/2014/chart" uri="{C3380CC4-5D6E-409C-BE32-E72D297353CC}">
              <c16:uniqueId val="{0000000C-51A6-44DF-A208-639E0A93F4EC}"/>
            </c:ext>
          </c:extLst>
        </c:ser>
        <c:ser>
          <c:idx val="2"/>
          <c:order val="2"/>
          <c:tx>
            <c:strRef>
              <c:f>进口透视!$D$22</c:f>
              <c:strCache>
                <c:ptCount val="1"/>
                <c:pt idx="0">
                  <c:v>2021年</c:v>
                </c:pt>
              </c:strCache>
            </c:strRef>
          </c:tx>
          <c:spPr>
            <a:ln w="28575" cap="rnd">
              <a:solidFill>
                <a:schemeClr val="accent6"/>
              </a:solidFill>
              <a:round/>
            </a:ln>
            <a:effectLst/>
          </c:spPr>
          <c:marker>
            <c:symbol val="none"/>
          </c:marker>
          <c:cat>
            <c:strRef>
              <c:f>进口透视!$A$23:$A$34</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进口透视!$D$23:$D$34</c:f>
              <c:numCache>
                <c:formatCode>General</c:formatCode>
                <c:ptCount val="12"/>
                <c:pt idx="0">
                  <c:v>77480.626000000004</c:v>
                </c:pt>
                <c:pt idx="1">
                  <c:v>59943.527999999998</c:v>
                </c:pt>
                <c:pt idx="2">
                  <c:v>145929.40400000001</c:v>
                </c:pt>
                <c:pt idx="3">
                  <c:v>163976.44399999999</c:v>
                </c:pt>
                <c:pt idx="4">
                  <c:v>208591.08499999999</c:v>
                </c:pt>
                <c:pt idx="5">
                  <c:v>101668.48299999999</c:v>
                </c:pt>
                <c:pt idx="6">
                  <c:v>119069.269</c:v>
                </c:pt>
                <c:pt idx="7">
                  <c:v>53533.277999999998</c:v>
                </c:pt>
                <c:pt idx="8">
                  <c:v>33562.135000000002</c:v>
                </c:pt>
                <c:pt idx="9">
                  <c:v>10791.578</c:v>
                </c:pt>
                <c:pt idx="10">
                  <c:v>8117.4849999999997</c:v>
                </c:pt>
                <c:pt idx="11">
                  <c:v>20241.311000000002</c:v>
                </c:pt>
              </c:numCache>
            </c:numRef>
          </c:val>
          <c:smooth val="0"/>
          <c:extLst>
            <c:ext xmlns:c16="http://schemas.microsoft.com/office/drawing/2014/chart" uri="{C3380CC4-5D6E-409C-BE32-E72D297353CC}">
              <c16:uniqueId val="{0000000D-51A6-44DF-A208-639E0A93F4EC}"/>
            </c:ext>
          </c:extLst>
        </c:ser>
        <c:ser>
          <c:idx val="3"/>
          <c:order val="3"/>
          <c:tx>
            <c:strRef>
              <c:f>进口透视!$E$22</c:f>
              <c:strCache>
                <c:ptCount val="1"/>
                <c:pt idx="0">
                  <c:v>2022年</c:v>
                </c:pt>
              </c:strCache>
            </c:strRef>
          </c:tx>
          <c:spPr>
            <a:ln w="28575" cap="rnd">
              <a:solidFill>
                <a:schemeClr val="accent4"/>
              </a:solidFill>
              <a:round/>
            </a:ln>
            <a:effectLst/>
          </c:spPr>
          <c:marker>
            <c:symbol val="none"/>
          </c:marker>
          <c:cat>
            <c:strRef>
              <c:f>进口透视!$A$23:$A$34</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进口透视!$E$23:$E$34</c:f>
              <c:numCache>
                <c:formatCode>General</c:formatCode>
                <c:ptCount val="12"/>
                <c:pt idx="0">
                  <c:v>16372.748</c:v>
                </c:pt>
                <c:pt idx="1">
                  <c:v>8593.9660000000003</c:v>
                </c:pt>
                <c:pt idx="2">
                  <c:v>51283.824000000001</c:v>
                </c:pt>
                <c:pt idx="3">
                  <c:v>88510.502999999997</c:v>
                </c:pt>
                <c:pt idx="4">
                  <c:v>125458.88800000001</c:v>
                </c:pt>
                <c:pt idx="5">
                  <c:v>96929.986999999994</c:v>
                </c:pt>
                <c:pt idx="6">
                  <c:v>70071.667000000001</c:v>
                </c:pt>
                <c:pt idx="7">
                  <c:v>79280.157999999996</c:v>
                </c:pt>
                <c:pt idx="8">
                  <c:v>35711.94</c:v>
                </c:pt>
                <c:pt idx="9">
                  <c:v>39040.569000000003</c:v>
                </c:pt>
                <c:pt idx="10">
                  <c:v>28411.651000000002</c:v>
                </c:pt>
                <c:pt idx="11">
                  <c:v>24401.191999999999</c:v>
                </c:pt>
              </c:numCache>
            </c:numRef>
          </c:val>
          <c:smooth val="0"/>
          <c:extLst>
            <c:ext xmlns:c16="http://schemas.microsoft.com/office/drawing/2014/chart" uri="{C3380CC4-5D6E-409C-BE32-E72D297353CC}">
              <c16:uniqueId val="{0000000E-51A6-44DF-A208-639E0A93F4EC}"/>
            </c:ext>
          </c:extLst>
        </c:ser>
        <c:ser>
          <c:idx val="4"/>
          <c:order val="4"/>
          <c:tx>
            <c:strRef>
              <c:f>进口透视!$F$22</c:f>
              <c:strCache>
                <c:ptCount val="1"/>
                <c:pt idx="0">
                  <c:v>2023年</c:v>
                </c:pt>
              </c:strCache>
            </c:strRef>
          </c:tx>
          <c:spPr>
            <a:ln w="28575" cap="rnd">
              <a:solidFill>
                <a:schemeClr val="accent5"/>
              </a:solidFill>
              <a:round/>
            </a:ln>
            <a:effectLst/>
          </c:spPr>
          <c:marker>
            <c:symbol val="none"/>
          </c:marker>
          <c:cat>
            <c:strRef>
              <c:f>进口透视!$A$23:$A$34</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进口透视!$F$23:$F$34</c:f>
              <c:numCache>
                <c:formatCode>General</c:formatCode>
                <c:ptCount val="12"/>
                <c:pt idx="0">
                  <c:v>42822.146000000001</c:v>
                </c:pt>
                <c:pt idx="1">
                  <c:v>80819.785999999993</c:v>
                </c:pt>
                <c:pt idx="2">
                  <c:v>193013.34599999999</c:v>
                </c:pt>
                <c:pt idx="3">
                  <c:v>113945.76700000001</c:v>
                </c:pt>
                <c:pt idx="4">
                  <c:v>98730.107999999993</c:v>
                </c:pt>
                <c:pt idx="5">
                  <c:v>58592.995000000003</c:v>
                </c:pt>
                <c:pt idx="6">
                  <c:v>23334.370999999999</c:v>
                </c:pt>
                <c:pt idx="7">
                  <c:v>19033.215</c:v>
                </c:pt>
                <c:pt idx="8">
                  <c:v>11914.623</c:v>
                </c:pt>
                <c:pt idx="9">
                  <c:v>9336.4</c:v>
                </c:pt>
                <c:pt idx="10">
                  <c:v>2330.86</c:v>
                </c:pt>
                <c:pt idx="11">
                  <c:v>7008.1220000000003</c:v>
                </c:pt>
              </c:numCache>
            </c:numRef>
          </c:val>
          <c:smooth val="0"/>
          <c:extLst>
            <c:ext xmlns:c16="http://schemas.microsoft.com/office/drawing/2014/chart" uri="{C3380CC4-5D6E-409C-BE32-E72D297353CC}">
              <c16:uniqueId val="{0000000F-51A6-44DF-A208-639E0A93F4EC}"/>
            </c:ext>
          </c:extLst>
        </c:ser>
        <c:ser>
          <c:idx val="6"/>
          <c:order val="6"/>
          <c:tx>
            <c:strRef>
              <c:f>进口透视!$H$22</c:f>
              <c:strCache>
                <c:ptCount val="1"/>
                <c:pt idx="0">
                  <c:v>5年均值</c:v>
                </c:pt>
              </c:strCache>
            </c:strRef>
          </c:tx>
          <c:spPr>
            <a:ln w="28575" cap="rnd">
              <a:solidFill>
                <a:schemeClr val="bg2">
                  <a:lumMod val="50000"/>
                </a:schemeClr>
              </a:solidFill>
              <a:prstDash val="sysDash"/>
              <a:round/>
            </a:ln>
            <a:effectLst/>
          </c:spPr>
          <c:marker>
            <c:symbol val="none"/>
          </c:marker>
          <c:cat>
            <c:strRef>
              <c:f>进口透视!$A$23:$A$34</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进口透视!$H$23:$H$34</c:f>
              <c:numCache>
                <c:formatCode>General</c:formatCode>
                <c:ptCount val="12"/>
                <c:pt idx="0">
                  <c:v>61649.604400000011</c:v>
                </c:pt>
                <c:pt idx="1">
                  <c:v>35366.381999999998</c:v>
                </c:pt>
                <c:pt idx="2">
                  <c:v>126433.7402</c:v>
                </c:pt>
                <c:pt idx="3">
                  <c:v>113183.43459999999</c:v>
                </c:pt>
                <c:pt idx="4">
                  <c:v>125157.82620000001</c:v>
                </c:pt>
                <c:pt idx="5">
                  <c:v>89516.365999999995</c:v>
                </c:pt>
                <c:pt idx="6">
                  <c:v>67013.066800000001</c:v>
                </c:pt>
                <c:pt idx="7">
                  <c:v>50840.057166666666</c:v>
                </c:pt>
                <c:pt idx="8">
                  <c:v>34460.945500000002</c:v>
                </c:pt>
                <c:pt idx="9">
                  <c:v>23484.453999999998</c:v>
                </c:pt>
                <c:pt idx="10">
                  <c:v>20911.429666666667</c:v>
                </c:pt>
                <c:pt idx="11">
                  <c:v>30107.97966666667</c:v>
                </c:pt>
              </c:numCache>
            </c:numRef>
          </c:val>
          <c:smooth val="0"/>
          <c:extLst>
            <c:ext xmlns:c16="http://schemas.microsoft.com/office/drawing/2014/chart" uri="{C3380CC4-5D6E-409C-BE32-E72D297353CC}">
              <c16:uniqueId val="{00000010-51A6-44DF-A208-639E0A93F4EC}"/>
            </c:ext>
          </c:extLst>
        </c:ser>
        <c:dLbls>
          <c:showLegendKey val="0"/>
          <c:showVal val="0"/>
          <c:showCatName val="0"/>
          <c:showSerName val="0"/>
          <c:showPercent val="0"/>
          <c:showBubbleSize val="0"/>
        </c:dLbls>
        <c:marker val="1"/>
        <c:smooth val="0"/>
        <c:axId val="1374192655"/>
        <c:axId val="1374187855"/>
      </c:lineChart>
      <c:catAx>
        <c:axId val="1374192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mn-cs"/>
              </a:defRPr>
            </a:pPr>
            <a:endParaRPr lang="zh-CN"/>
          </a:p>
        </c:txPr>
        <c:crossAx val="1374187855"/>
        <c:crosses val="autoZero"/>
        <c:auto val="1"/>
        <c:lblAlgn val="ctr"/>
        <c:lblOffset val="100"/>
        <c:noMultiLvlLbl val="0"/>
      </c:catAx>
      <c:valAx>
        <c:axId val="137418785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mn-cs"/>
              </a:defRPr>
            </a:pPr>
            <a:endParaRPr lang="zh-CN"/>
          </a:p>
        </c:txPr>
        <c:crossAx val="1374192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mn-cs"/>
            </a:defRPr>
          </a:pPr>
          <a:endParaRPr lang="zh-CN"/>
        </a:p>
      </c:txPr>
    </c:legend>
    <c:plotVisOnly val="1"/>
    <c:dispBlanksAs val="gap"/>
    <c:showDLblsOverMax val="0"/>
  </c:chart>
  <c:spPr>
    <a:solidFill>
      <a:schemeClr val="bg1"/>
    </a:solidFill>
    <a:ln w="9525" cap="flat" cmpd="sng" algn="ctr">
      <a:noFill/>
      <a:round/>
    </a:ln>
    <a:effectLst/>
  </c:spPr>
  <c:txPr>
    <a:bodyPr/>
    <a:lstStyle/>
    <a:p>
      <a:pPr>
        <a:defRPr sz="1200">
          <a:latin typeface="楷体" panose="02010609060101010101" pitchFamily="49" charset="-122"/>
          <a:ea typeface="楷体" panose="02010609060101010101" pitchFamily="49" charset="-122"/>
        </a:defRPr>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mn-cs"/>
              </a:defRPr>
            </a:pPr>
            <a:r>
              <a:rPr lang="zh-CN" altLang="en-US" b="1" dirty="0"/>
              <a:t>进口苏丹米青岛港报价（元</a:t>
            </a:r>
            <a:r>
              <a:rPr lang="en-US" altLang="zh-CN" b="1" dirty="0"/>
              <a:t>/</a:t>
            </a:r>
            <a:r>
              <a:rPr lang="zh-CN" altLang="en-US" b="1" dirty="0"/>
              <a:t>吨）</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mn-cs"/>
            </a:defRPr>
          </a:pPr>
          <a:endParaRPr lang="zh-CN"/>
        </a:p>
      </c:txPr>
    </c:title>
    <c:autoTitleDeleted val="0"/>
    <c:plotArea>
      <c:layout/>
      <c:lineChart>
        <c:grouping val="standard"/>
        <c:varyColors val="0"/>
        <c:ser>
          <c:idx val="0"/>
          <c:order val="0"/>
          <c:tx>
            <c:strRef>
              <c:f>苏丹米!$E$3</c:f>
              <c:strCache>
                <c:ptCount val="1"/>
                <c:pt idx="0">
                  <c:v>2021年</c:v>
                </c:pt>
              </c:strCache>
            </c:strRef>
          </c:tx>
          <c:spPr>
            <a:ln w="28575" cap="rnd">
              <a:solidFill>
                <a:schemeClr val="accent1"/>
              </a:solidFill>
              <a:round/>
            </a:ln>
            <a:effectLst/>
          </c:spPr>
          <c:marker>
            <c:symbol val="none"/>
          </c:marker>
          <c:cat>
            <c:strRef>
              <c:f>苏丹米!$D$4:$D$15</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苏丹米!$E$4:$E$15</c:f>
              <c:numCache>
                <c:formatCode>General</c:formatCode>
                <c:ptCount val="12"/>
                <c:pt idx="0">
                  <c:v>10145.161290322581</c:v>
                </c:pt>
                <c:pt idx="1">
                  <c:v>10074.178571428571</c:v>
                </c:pt>
                <c:pt idx="2">
                  <c:v>9563.7419354838712</c:v>
                </c:pt>
                <c:pt idx="3">
                  <c:v>9384.3333333333339</c:v>
                </c:pt>
                <c:pt idx="4">
                  <c:v>9159.677419354839</c:v>
                </c:pt>
                <c:pt idx="5">
                  <c:v>8930</c:v>
                </c:pt>
                <c:pt idx="6">
                  <c:v>7819.3548387096771</c:v>
                </c:pt>
                <c:pt idx="7">
                  <c:v>7922.5806451612907</c:v>
                </c:pt>
                <c:pt idx="8">
                  <c:v>7983.333333333333</c:v>
                </c:pt>
                <c:pt idx="9">
                  <c:v>7700</c:v>
                </c:pt>
                <c:pt idx="10">
                  <c:v>7700</c:v>
                </c:pt>
                <c:pt idx="11">
                  <c:v>7664.5161290322585</c:v>
                </c:pt>
              </c:numCache>
            </c:numRef>
          </c:val>
          <c:smooth val="0"/>
          <c:extLst>
            <c:ext xmlns:c16="http://schemas.microsoft.com/office/drawing/2014/chart" uri="{C3380CC4-5D6E-409C-BE32-E72D297353CC}">
              <c16:uniqueId val="{00000000-1336-4475-AC4B-EEBAA61CAC0D}"/>
            </c:ext>
          </c:extLst>
        </c:ser>
        <c:ser>
          <c:idx val="1"/>
          <c:order val="1"/>
          <c:tx>
            <c:strRef>
              <c:f>苏丹米!$F$3</c:f>
              <c:strCache>
                <c:ptCount val="1"/>
                <c:pt idx="0">
                  <c:v>2022年</c:v>
                </c:pt>
              </c:strCache>
            </c:strRef>
          </c:tx>
          <c:spPr>
            <a:ln w="28575" cap="rnd">
              <a:solidFill>
                <a:schemeClr val="accent2"/>
              </a:solidFill>
              <a:round/>
            </a:ln>
            <a:effectLst/>
          </c:spPr>
          <c:marker>
            <c:symbol val="none"/>
          </c:marker>
          <c:cat>
            <c:strRef>
              <c:f>苏丹米!$D$4:$D$15</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苏丹米!$F$4:$F$15</c:f>
              <c:numCache>
                <c:formatCode>General</c:formatCode>
                <c:ptCount val="12"/>
                <c:pt idx="0">
                  <c:v>7487.0967741935483</c:v>
                </c:pt>
                <c:pt idx="1">
                  <c:v>7460.7142857142853</c:v>
                </c:pt>
                <c:pt idx="2">
                  <c:v>7875.8064516129034</c:v>
                </c:pt>
                <c:pt idx="3">
                  <c:v>8231.6666666666661</c:v>
                </c:pt>
                <c:pt idx="4">
                  <c:v>8690.322580645161</c:v>
                </c:pt>
                <c:pt idx="5">
                  <c:v>9083.3333333333339</c:v>
                </c:pt>
                <c:pt idx="6">
                  <c:v>9117.7419354838712</c:v>
                </c:pt>
                <c:pt idx="7">
                  <c:v>8969.354838709678</c:v>
                </c:pt>
                <c:pt idx="8">
                  <c:v>9315</c:v>
                </c:pt>
                <c:pt idx="9">
                  <c:v>10153.225806451614</c:v>
                </c:pt>
                <c:pt idx="10">
                  <c:v>10096.666666666666</c:v>
                </c:pt>
                <c:pt idx="11">
                  <c:v>10025.806451612903</c:v>
                </c:pt>
              </c:numCache>
            </c:numRef>
          </c:val>
          <c:smooth val="0"/>
          <c:extLst>
            <c:ext xmlns:c16="http://schemas.microsoft.com/office/drawing/2014/chart" uri="{C3380CC4-5D6E-409C-BE32-E72D297353CC}">
              <c16:uniqueId val="{00000001-1336-4475-AC4B-EEBAA61CAC0D}"/>
            </c:ext>
          </c:extLst>
        </c:ser>
        <c:ser>
          <c:idx val="2"/>
          <c:order val="2"/>
          <c:tx>
            <c:strRef>
              <c:f>苏丹米!$G$3</c:f>
              <c:strCache>
                <c:ptCount val="1"/>
                <c:pt idx="0">
                  <c:v>2023年</c:v>
                </c:pt>
              </c:strCache>
            </c:strRef>
          </c:tx>
          <c:spPr>
            <a:ln w="28575" cap="rnd">
              <a:solidFill>
                <a:schemeClr val="accent3"/>
              </a:solidFill>
              <a:round/>
            </a:ln>
            <a:effectLst/>
          </c:spPr>
          <c:marker>
            <c:symbol val="none"/>
          </c:marker>
          <c:cat>
            <c:strRef>
              <c:f>苏丹米!$D$4:$D$15</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苏丹米!$G$4:$G$15</c:f>
              <c:numCache>
                <c:formatCode>General</c:formatCode>
                <c:ptCount val="12"/>
                <c:pt idx="0">
                  <c:v>10224.193548387097</c:v>
                </c:pt>
                <c:pt idx="1">
                  <c:v>10664.285714285714</c:v>
                </c:pt>
                <c:pt idx="2">
                  <c:v>10635.483870967742</c:v>
                </c:pt>
                <c:pt idx="3">
                  <c:v>10383.333333333334</c:v>
                </c:pt>
                <c:pt idx="4">
                  <c:v>10714.516129032258</c:v>
                </c:pt>
                <c:pt idx="5">
                  <c:v>10620</c:v>
                </c:pt>
                <c:pt idx="6">
                  <c:v>10659.677419354839</c:v>
                </c:pt>
                <c:pt idx="7">
                  <c:v>10837.096774193549</c:v>
                </c:pt>
                <c:pt idx="8">
                  <c:v>10806.666666666666</c:v>
                </c:pt>
                <c:pt idx="9">
                  <c:v>10190.322580645161</c:v>
                </c:pt>
                <c:pt idx="10">
                  <c:v>9210</c:v>
                </c:pt>
                <c:pt idx="11">
                  <c:v>9132.2580645161288</c:v>
                </c:pt>
              </c:numCache>
            </c:numRef>
          </c:val>
          <c:smooth val="0"/>
          <c:extLst>
            <c:ext xmlns:c16="http://schemas.microsoft.com/office/drawing/2014/chart" uri="{C3380CC4-5D6E-409C-BE32-E72D297353CC}">
              <c16:uniqueId val="{00000002-1336-4475-AC4B-EEBAA61CAC0D}"/>
            </c:ext>
          </c:extLst>
        </c:ser>
        <c:ser>
          <c:idx val="3"/>
          <c:order val="3"/>
          <c:tx>
            <c:strRef>
              <c:f>苏丹米!$H$3</c:f>
              <c:strCache>
                <c:ptCount val="1"/>
                <c:pt idx="0">
                  <c:v>2024年</c:v>
                </c:pt>
              </c:strCache>
            </c:strRef>
          </c:tx>
          <c:spPr>
            <a:ln w="28575" cap="rnd">
              <a:solidFill>
                <a:srgbClr val="FF0000"/>
              </a:solidFill>
              <a:round/>
            </a:ln>
            <a:effectLst/>
          </c:spPr>
          <c:marker>
            <c:symbol val="diamond"/>
            <c:size val="8"/>
            <c:spPr>
              <a:solidFill>
                <a:srgbClr val="FF0000"/>
              </a:solidFill>
              <a:ln w="9525">
                <a:solidFill>
                  <a:srgbClr val="FF0000"/>
                </a:solidFill>
              </a:ln>
              <a:effectLst/>
            </c:spPr>
          </c:marker>
          <c:cat>
            <c:strRef>
              <c:f>苏丹米!$D$4:$D$15</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苏丹米!$H$4:$H$15</c:f>
              <c:numCache>
                <c:formatCode>General</c:formatCode>
                <c:ptCount val="12"/>
                <c:pt idx="0">
                  <c:v>9096.7741935483864</c:v>
                </c:pt>
                <c:pt idx="1">
                  <c:v>9500</c:v>
                </c:pt>
                <c:pt idx="2">
                  <c:v>9420.967741935483</c:v>
                </c:pt>
                <c:pt idx="3">
                  <c:v>9491.6666666666661</c:v>
                </c:pt>
                <c:pt idx="4">
                  <c:v>9393.5483870967746</c:v>
                </c:pt>
                <c:pt idx="5">
                  <c:v>8908.3333333333339</c:v>
                </c:pt>
                <c:pt idx="6">
                  <c:v>8629.032258064517</c:v>
                </c:pt>
                <c:pt idx="7">
                  <c:v>8464.5161290322576</c:v>
                </c:pt>
                <c:pt idx="8">
                  <c:v>8200</c:v>
                </c:pt>
                <c:pt idx="9">
                  <c:v>7558.0645161290322</c:v>
                </c:pt>
                <c:pt idx="10">
                  <c:v>7507.1428571428569</c:v>
                </c:pt>
              </c:numCache>
            </c:numRef>
          </c:val>
          <c:smooth val="0"/>
          <c:extLst>
            <c:ext xmlns:c16="http://schemas.microsoft.com/office/drawing/2014/chart" uri="{C3380CC4-5D6E-409C-BE32-E72D297353CC}">
              <c16:uniqueId val="{00000003-1336-4475-AC4B-EEBAA61CAC0D}"/>
            </c:ext>
          </c:extLst>
        </c:ser>
        <c:dLbls>
          <c:showLegendKey val="0"/>
          <c:showVal val="0"/>
          <c:showCatName val="0"/>
          <c:showSerName val="0"/>
          <c:showPercent val="0"/>
          <c:showBubbleSize val="0"/>
        </c:dLbls>
        <c:smooth val="0"/>
        <c:axId val="1104682655"/>
        <c:axId val="1104688415"/>
      </c:lineChart>
      <c:catAx>
        <c:axId val="1104682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mn-cs"/>
              </a:defRPr>
            </a:pPr>
            <a:endParaRPr lang="zh-CN"/>
          </a:p>
        </c:txPr>
        <c:crossAx val="1104688415"/>
        <c:crosses val="autoZero"/>
        <c:auto val="1"/>
        <c:lblAlgn val="ctr"/>
        <c:lblOffset val="100"/>
        <c:noMultiLvlLbl val="0"/>
      </c:catAx>
      <c:valAx>
        <c:axId val="1104688415"/>
        <c:scaling>
          <c:orientation val="minMax"/>
          <c:min val="60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mn-cs"/>
              </a:defRPr>
            </a:pPr>
            <a:endParaRPr lang="zh-CN"/>
          </a:p>
        </c:txPr>
        <c:crossAx val="1104682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mn-cs"/>
            </a:defRPr>
          </a:pPr>
          <a:endParaRPr lang="zh-CN"/>
        </a:p>
      </c:txPr>
    </c:legend>
    <c:plotVisOnly val="1"/>
    <c:dispBlanksAs val="gap"/>
    <c:showDLblsOverMax val="0"/>
  </c:chart>
  <c:spPr>
    <a:solidFill>
      <a:schemeClr val="bg1"/>
    </a:solidFill>
    <a:ln w="9525" cap="flat" cmpd="sng" algn="ctr">
      <a:noFill/>
      <a:round/>
    </a:ln>
    <a:effectLst/>
  </c:spPr>
  <c:txPr>
    <a:bodyPr/>
    <a:lstStyle/>
    <a:p>
      <a:pPr>
        <a:defRPr sz="1200">
          <a:latin typeface="楷体" panose="02010609060101010101" pitchFamily="49" charset="-122"/>
          <a:ea typeface="楷体" panose="02010609060101010101" pitchFamily="49" charset="-122"/>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mn-cs"/>
              </a:defRPr>
            </a:pPr>
            <a:r>
              <a:rPr lang="zh-CN" sz="1400" b="1" dirty="0"/>
              <a:t>广西新柳邕批发市场花生油报价（元</a:t>
            </a:r>
            <a:r>
              <a:rPr lang="en-US" sz="1400" b="1" dirty="0"/>
              <a:t>/</a:t>
            </a:r>
            <a:r>
              <a:rPr lang="zh-CN" sz="1400" b="1" dirty="0"/>
              <a:t>公斤）</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mn-cs"/>
            </a:defRPr>
          </a:pPr>
          <a:endParaRPr lang="zh-CN"/>
        </a:p>
      </c:txPr>
    </c:title>
    <c:autoTitleDeleted val="0"/>
    <c:plotArea>
      <c:layout/>
      <c:lineChart>
        <c:grouping val="standard"/>
        <c:varyColors val="0"/>
        <c:ser>
          <c:idx val="0"/>
          <c:order val="0"/>
          <c:tx>
            <c:strRef>
              <c:f>柳州花生油!$F$20</c:f>
              <c:strCache>
                <c:ptCount val="1"/>
                <c:pt idx="0">
                  <c:v>2019年</c:v>
                </c:pt>
              </c:strCache>
            </c:strRef>
          </c:tx>
          <c:spPr>
            <a:ln w="28575" cap="rnd">
              <a:solidFill>
                <a:schemeClr val="accent1"/>
              </a:solidFill>
              <a:round/>
            </a:ln>
            <a:effectLst/>
          </c:spPr>
          <c:marker>
            <c:symbol val="none"/>
          </c:marker>
          <c:cat>
            <c:strRef>
              <c:f>柳州花生油!$E$21:$E$32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柳州花生油!$F$21:$F$32</c:f>
              <c:numCache>
                <c:formatCode>General</c:formatCode>
                <c:ptCount val="12"/>
                <c:pt idx="0">
                  <c:v>22</c:v>
                </c:pt>
                <c:pt idx="1">
                  <c:v>22</c:v>
                </c:pt>
                <c:pt idx="2">
                  <c:v>22</c:v>
                </c:pt>
                <c:pt idx="3">
                  <c:v>21.526666666666664</c:v>
                </c:pt>
                <c:pt idx="4">
                  <c:v>21.270967741935483</c:v>
                </c:pt>
                <c:pt idx="5">
                  <c:v>21.037931034482767</c:v>
                </c:pt>
                <c:pt idx="6">
                  <c:v>21.06451612903226</c:v>
                </c:pt>
                <c:pt idx="7">
                  <c:v>22.532258064516128</c:v>
                </c:pt>
                <c:pt idx="8">
                  <c:v>22.366666666666667</c:v>
                </c:pt>
                <c:pt idx="9">
                  <c:v>22.606451612903225</c:v>
                </c:pt>
                <c:pt idx="10">
                  <c:v>23.310344827586206</c:v>
                </c:pt>
                <c:pt idx="11">
                  <c:v>23.79032258064516</c:v>
                </c:pt>
              </c:numCache>
            </c:numRef>
          </c:val>
          <c:smooth val="0"/>
          <c:extLst>
            <c:ext xmlns:c16="http://schemas.microsoft.com/office/drawing/2014/chart" uri="{C3380CC4-5D6E-409C-BE32-E72D297353CC}">
              <c16:uniqueId val="{00000000-E543-42F1-BDE6-A5F94E066565}"/>
            </c:ext>
          </c:extLst>
        </c:ser>
        <c:ser>
          <c:idx val="1"/>
          <c:order val="1"/>
          <c:tx>
            <c:strRef>
              <c:f>柳州花生油!$G$20</c:f>
              <c:strCache>
                <c:ptCount val="1"/>
                <c:pt idx="0">
                  <c:v>2020年</c:v>
                </c:pt>
              </c:strCache>
            </c:strRef>
          </c:tx>
          <c:spPr>
            <a:ln w="28575" cap="rnd">
              <a:solidFill>
                <a:schemeClr val="accent2"/>
              </a:solidFill>
              <a:round/>
            </a:ln>
            <a:effectLst/>
          </c:spPr>
          <c:marker>
            <c:symbol val="none"/>
          </c:marker>
          <c:cat>
            <c:strRef>
              <c:f>柳州花生油!$E$21:$E$32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柳州花生油!$G$21:$G$32</c:f>
              <c:numCache>
                <c:formatCode>General</c:formatCode>
                <c:ptCount val="12"/>
                <c:pt idx="0">
                  <c:v>23.675000000000001</c:v>
                </c:pt>
                <c:pt idx="1">
                  <c:v>22.474999999999998</c:v>
                </c:pt>
                <c:pt idx="2">
                  <c:v>22.316129032258058</c:v>
                </c:pt>
                <c:pt idx="3">
                  <c:v>21.616666666666667</c:v>
                </c:pt>
                <c:pt idx="4">
                  <c:v>21.764516129032266</c:v>
                </c:pt>
                <c:pt idx="5">
                  <c:v>22.446666666666669</c:v>
                </c:pt>
                <c:pt idx="6">
                  <c:v>23.561290322580653</c:v>
                </c:pt>
                <c:pt idx="7">
                  <c:v>24.303225806451614</c:v>
                </c:pt>
                <c:pt idx="8">
                  <c:v>24.513333333333332</c:v>
                </c:pt>
                <c:pt idx="9">
                  <c:v>25.933333333333334</c:v>
                </c:pt>
                <c:pt idx="10">
                  <c:v>27.279310344827586</c:v>
                </c:pt>
                <c:pt idx="11">
                  <c:v>27.812903225806458</c:v>
                </c:pt>
              </c:numCache>
            </c:numRef>
          </c:val>
          <c:smooth val="0"/>
          <c:extLst>
            <c:ext xmlns:c16="http://schemas.microsoft.com/office/drawing/2014/chart" uri="{C3380CC4-5D6E-409C-BE32-E72D297353CC}">
              <c16:uniqueId val="{00000001-E543-42F1-BDE6-A5F94E066565}"/>
            </c:ext>
          </c:extLst>
        </c:ser>
        <c:ser>
          <c:idx val="2"/>
          <c:order val="2"/>
          <c:tx>
            <c:strRef>
              <c:f>柳州花生油!$H$20</c:f>
              <c:strCache>
                <c:ptCount val="1"/>
                <c:pt idx="0">
                  <c:v>2021年</c:v>
                </c:pt>
              </c:strCache>
            </c:strRef>
          </c:tx>
          <c:spPr>
            <a:ln w="28575" cap="rnd">
              <a:solidFill>
                <a:schemeClr val="accent3"/>
              </a:solidFill>
              <a:round/>
            </a:ln>
            <a:effectLst/>
          </c:spPr>
          <c:marker>
            <c:symbol val="none"/>
          </c:marker>
          <c:cat>
            <c:strRef>
              <c:f>柳州花生油!$E$21:$E$32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柳州花生油!$H$21:$H$32</c:f>
              <c:numCache>
                <c:formatCode>General</c:formatCode>
                <c:ptCount val="12"/>
                <c:pt idx="0">
                  <c:v>28.074193548387097</c:v>
                </c:pt>
                <c:pt idx="1">
                  <c:v>26.789285714285718</c:v>
                </c:pt>
                <c:pt idx="2">
                  <c:v>25.700000000000006</c:v>
                </c:pt>
                <c:pt idx="3">
                  <c:v>25.76</c:v>
                </c:pt>
                <c:pt idx="4">
                  <c:v>26.354838709677434</c:v>
                </c:pt>
                <c:pt idx="5">
                  <c:v>26.559999999999995</c:v>
                </c:pt>
                <c:pt idx="6">
                  <c:v>26.267741935483873</c:v>
                </c:pt>
                <c:pt idx="7">
                  <c:v>26.806451612903235</c:v>
                </c:pt>
                <c:pt idx="8">
                  <c:v>26.816000000000013</c:v>
                </c:pt>
                <c:pt idx="9">
                  <c:v>27.123333333333346</c:v>
                </c:pt>
                <c:pt idx="10">
                  <c:v>27.256666666666675</c:v>
                </c:pt>
                <c:pt idx="11">
                  <c:v>27.487096774193542</c:v>
                </c:pt>
              </c:numCache>
            </c:numRef>
          </c:val>
          <c:smooth val="0"/>
          <c:extLst>
            <c:ext xmlns:c16="http://schemas.microsoft.com/office/drawing/2014/chart" uri="{C3380CC4-5D6E-409C-BE32-E72D297353CC}">
              <c16:uniqueId val="{00000002-E543-42F1-BDE6-A5F94E066565}"/>
            </c:ext>
          </c:extLst>
        </c:ser>
        <c:ser>
          <c:idx val="3"/>
          <c:order val="3"/>
          <c:tx>
            <c:strRef>
              <c:f>柳州花生油!$I$20</c:f>
              <c:strCache>
                <c:ptCount val="1"/>
                <c:pt idx="0">
                  <c:v>2022年</c:v>
                </c:pt>
              </c:strCache>
            </c:strRef>
          </c:tx>
          <c:spPr>
            <a:ln w="28575" cap="rnd">
              <a:solidFill>
                <a:schemeClr val="accent4"/>
              </a:solidFill>
              <a:round/>
            </a:ln>
            <a:effectLst/>
          </c:spPr>
          <c:marker>
            <c:symbol val="none"/>
          </c:marker>
          <c:cat>
            <c:strRef>
              <c:f>柳州花生油!$E$21:$E$32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柳州花生油!$I$21:$I$32</c:f>
              <c:numCache>
                <c:formatCode>General</c:formatCode>
                <c:ptCount val="12"/>
                <c:pt idx="0">
                  <c:v>27.596774193548395</c:v>
                </c:pt>
                <c:pt idx="1">
                  <c:v>27.317857142857129</c:v>
                </c:pt>
                <c:pt idx="2">
                  <c:v>26.445161290322595</c:v>
                </c:pt>
                <c:pt idx="3">
                  <c:v>26.483333333333334</c:v>
                </c:pt>
                <c:pt idx="4">
                  <c:v>25.600000000000005</c:v>
                </c:pt>
                <c:pt idx="5">
                  <c:v>24.103333333333339</c:v>
                </c:pt>
                <c:pt idx="6">
                  <c:v>24.090322580645168</c:v>
                </c:pt>
                <c:pt idx="7">
                  <c:v>24.638709677419349</c:v>
                </c:pt>
                <c:pt idx="8">
                  <c:v>25.482142857142858</c:v>
                </c:pt>
                <c:pt idx="9">
                  <c:v>26.248000000000001</c:v>
                </c:pt>
                <c:pt idx="10">
                  <c:v>26.676666666666666</c:v>
                </c:pt>
                <c:pt idx="11">
                  <c:v>27.016129032258068</c:v>
                </c:pt>
              </c:numCache>
            </c:numRef>
          </c:val>
          <c:smooth val="0"/>
          <c:extLst>
            <c:ext xmlns:c16="http://schemas.microsoft.com/office/drawing/2014/chart" uri="{C3380CC4-5D6E-409C-BE32-E72D297353CC}">
              <c16:uniqueId val="{00000003-E543-42F1-BDE6-A5F94E066565}"/>
            </c:ext>
          </c:extLst>
        </c:ser>
        <c:ser>
          <c:idx val="4"/>
          <c:order val="4"/>
          <c:tx>
            <c:strRef>
              <c:f>柳州花生油!$J$20</c:f>
              <c:strCache>
                <c:ptCount val="1"/>
                <c:pt idx="0">
                  <c:v>2023年</c:v>
                </c:pt>
              </c:strCache>
            </c:strRef>
          </c:tx>
          <c:spPr>
            <a:ln w="28575" cap="rnd">
              <a:solidFill>
                <a:schemeClr val="accent5"/>
              </a:solidFill>
              <a:round/>
            </a:ln>
            <a:effectLst/>
          </c:spPr>
          <c:marker>
            <c:symbol val="none"/>
          </c:marker>
          <c:cat>
            <c:strRef>
              <c:f>柳州花生油!$E$21:$E$32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柳州花生油!$J$21:$J$32</c:f>
              <c:numCache>
                <c:formatCode>General</c:formatCode>
                <c:ptCount val="12"/>
                <c:pt idx="0">
                  <c:v>26.870967741935484</c:v>
                </c:pt>
                <c:pt idx="1">
                  <c:v>26.639285714285716</c:v>
                </c:pt>
                <c:pt idx="2">
                  <c:v>26.658064516129048</c:v>
                </c:pt>
                <c:pt idx="3">
                  <c:v>26.54000000000001</c:v>
                </c:pt>
                <c:pt idx="4">
                  <c:v>26.286666666666672</c:v>
                </c:pt>
                <c:pt idx="5">
                  <c:v>26.656666666666656</c:v>
                </c:pt>
                <c:pt idx="6">
                  <c:v>26.556451612903228</c:v>
                </c:pt>
                <c:pt idx="7">
                  <c:v>26.72258064516129</c:v>
                </c:pt>
                <c:pt idx="8">
                  <c:v>26.729999999999986</c:v>
                </c:pt>
                <c:pt idx="9">
                  <c:v>26.509999999999994</c:v>
                </c:pt>
                <c:pt idx="10">
                  <c:v>26.370000000000012</c:v>
                </c:pt>
                <c:pt idx="11">
                  <c:v>25.654838709677424</c:v>
                </c:pt>
              </c:numCache>
            </c:numRef>
          </c:val>
          <c:smooth val="0"/>
          <c:extLst>
            <c:ext xmlns:c16="http://schemas.microsoft.com/office/drawing/2014/chart" uri="{C3380CC4-5D6E-409C-BE32-E72D297353CC}">
              <c16:uniqueId val="{00000004-E543-42F1-BDE6-A5F94E066565}"/>
            </c:ext>
          </c:extLst>
        </c:ser>
        <c:ser>
          <c:idx val="5"/>
          <c:order val="5"/>
          <c:tx>
            <c:strRef>
              <c:f>柳州花生油!$K$20</c:f>
              <c:strCache>
                <c:ptCount val="1"/>
                <c:pt idx="0">
                  <c:v>2024年</c:v>
                </c:pt>
              </c:strCache>
            </c:strRef>
          </c:tx>
          <c:spPr>
            <a:ln w="28575" cap="rnd">
              <a:solidFill>
                <a:srgbClr val="FF0000"/>
              </a:solidFill>
              <a:round/>
            </a:ln>
            <a:effectLst/>
          </c:spPr>
          <c:marker>
            <c:symbol val="diamond"/>
            <c:size val="8"/>
            <c:spPr>
              <a:solidFill>
                <a:srgbClr val="FF0000"/>
              </a:solidFill>
              <a:ln w="9525">
                <a:solidFill>
                  <a:srgbClr val="FF0000"/>
                </a:solidFill>
              </a:ln>
              <a:effectLst/>
            </c:spPr>
          </c:marker>
          <c:cat>
            <c:strRef>
              <c:f>柳州花生油!$E$21:$E$32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柳州花生油!$K$21:$K$32</c:f>
              <c:numCache>
                <c:formatCode>General</c:formatCode>
                <c:ptCount val="12"/>
                <c:pt idx="0">
                  <c:v>25.661290322580658</c:v>
                </c:pt>
                <c:pt idx="1">
                  <c:v>26.424137931034473</c:v>
                </c:pt>
                <c:pt idx="2">
                  <c:v>26.00967741935483</c:v>
                </c:pt>
                <c:pt idx="3">
                  <c:v>25.636666666666681</c:v>
                </c:pt>
                <c:pt idx="4">
                  <c:v>25.616129032258069</c:v>
                </c:pt>
                <c:pt idx="5">
                  <c:v>25.691666666666688</c:v>
                </c:pt>
                <c:pt idx="6">
                  <c:v>25.500000000000007</c:v>
                </c:pt>
                <c:pt idx="7">
                  <c:v>25.312903225806458</c:v>
                </c:pt>
                <c:pt idx="8">
                  <c:v>25.670000000000012</c:v>
                </c:pt>
                <c:pt idx="9">
                  <c:v>25.674193548387095</c:v>
                </c:pt>
                <c:pt idx="10">
                  <c:v>25.583333333333336</c:v>
                </c:pt>
              </c:numCache>
            </c:numRef>
          </c:val>
          <c:smooth val="0"/>
          <c:extLst>
            <c:ext xmlns:c16="http://schemas.microsoft.com/office/drawing/2014/chart" uri="{C3380CC4-5D6E-409C-BE32-E72D297353CC}">
              <c16:uniqueId val="{00000005-E543-42F1-BDE6-A5F94E066565}"/>
            </c:ext>
          </c:extLst>
        </c:ser>
        <c:dLbls>
          <c:showLegendKey val="0"/>
          <c:showVal val="0"/>
          <c:showCatName val="0"/>
          <c:showSerName val="0"/>
          <c:showPercent val="0"/>
          <c:showBubbleSize val="0"/>
        </c:dLbls>
        <c:smooth val="0"/>
        <c:axId val="513199183"/>
        <c:axId val="513182863"/>
      </c:lineChart>
      <c:catAx>
        <c:axId val="513199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mn-cs"/>
              </a:defRPr>
            </a:pPr>
            <a:endParaRPr lang="zh-CN"/>
          </a:p>
        </c:txPr>
        <c:crossAx val="513182863"/>
        <c:crosses val="autoZero"/>
        <c:auto val="1"/>
        <c:lblAlgn val="ctr"/>
        <c:lblOffset val="100"/>
        <c:noMultiLvlLbl val="0"/>
      </c:catAx>
      <c:valAx>
        <c:axId val="513182863"/>
        <c:scaling>
          <c:orientation val="minMax"/>
          <c:min val="18"/>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mn-cs"/>
              </a:defRPr>
            </a:pPr>
            <a:endParaRPr lang="zh-CN"/>
          </a:p>
        </c:txPr>
        <c:crossAx val="5131991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mn-cs"/>
            </a:defRPr>
          </a:pPr>
          <a:endParaRPr lang="zh-CN"/>
        </a:p>
      </c:txPr>
    </c:legend>
    <c:plotVisOnly val="1"/>
    <c:dispBlanksAs val="gap"/>
    <c:showDLblsOverMax val="0"/>
  </c:chart>
  <c:spPr>
    <a:solidFill>
      <a:schemeClr val="bg1"/>
    </a:solidFill>
    <a:ln w="9525" cap="flat" cmpd="sng" algn="ctr">
      <a:noFill/>
      <a:round/>
    </a:ln>
    <a:effectLst/>
  </c:spPr>
  <c:txPr>
    <a:bodyPr/>
    <a:lstStyle/>
    <a:p>
      <a:pPr>
        <a:defRPr sz="1050">
          <a:latin typeface="楷体" panose="02010609060101010101" pitchFamily="49" charset="-122"/>
          <a:ea typeface="楷体" panose="02010609060101010101" pitchFamily="49" charset="-122"/>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1" i="0" u="none" strike="noStrike" kern="1200" spc="0" baseline="0">
                <a:solidFill>
                  <a:prstClr val="black">
                    <a:lumMod val="65000"/>
                    <a:lumOff val="35000"/>
                  </a:prstClr>
                </a:solidFill>
                <a:latin typeface="楷体" panose="02010609060101010101" pitchFamily="49" charset="-122"/>
                <a:ea typeface="楷体" panose="02010609060101010101" pitchFamily="49" charset="-122"/>
                <a:cs typeface="+mn-cs"/>
              </a:defRPr>
            </a:pPr>
            <a:r>
              <a:rPr lang="zh-CN" sz="1400" b="1" i="0" u="none" strike="noStrike" kern="1200" spc="0" baseline="0">
                <a:solidFill>
                  <a:prstClr val="black">
                    <a:lumMod val="65000"/>
                    <a:lumOff val="35000"/>
                  </a:prstClr>
                </a:solidFill>
                <a:latin typeface="楷体" panose="02010609060101010101" pitchFamily="49" charset="-122"/>
                <a:ea typeface="楷体" panose="02010609060101010101" pitchFamily="49" charset="-122"/>
                <a:cs typeface="+mn-cs"/>
              </a:rPr>
              <a:t>中国花生供需评估（吨）</a:t>
            </a:r>
          </a:p>
        </c:rich>
      </c:tx>
      <c:overlay val="0"/>
      <c:spPr>
        <a:noFill/>
        <a:ln>
          <a:noFill/>
        </a:ln>
        <a:effectLst/>
      </c:spPr>
      <c:txPr>
        <a:bodyPr rot="0" spcFirstLastPara="1" vertOverflow="ellipsis" vert="horz" wrap="square" anchor="ctr" anchorCtr="1"/>
        <a:lstStyle/>
        <a:p>
          <a:pPr>
            <a:defRPr lang="zh-CN" sz="1400" b="1" i="0" u="none" strike="noStrike" kern="1200" spc="0" baseline="0">
              <a:solidFill>
                <a:prstClr val="black">
                  <a:lumMod val="65000"/>
                  <a:lumOff val="35000"/>
                </a:prstClr>
              </a:solidFill>
              <a:latin typeface="楷体" panose="02010609060101010101" pitchFamily="49" charset="-122"/>
              <a:ea typeface="楷体" panose="02010609060101010101" pitchFamily="49" charset="-122"/>
              <a:cs typeface="+mn-cs"/>
            </a:defRPr>
          </a:pPr>
          <a:endParaRPr lang="zh-CN"/>
        </a:p>
      </c:txPr>
    </c:title>
    <c:autoTitleDeleted val="0"/>
    <c:plotArea>
      <c:layout/>
      <c:barChart>
        <c:barDir val="col"/>
        <c:grouping val="clustered"/>
        <c:varyColors val="0"/>
        <c:ser>
          <c:idx val="0"/>
          <c:order val="0"/>
          <c:tx>
            <c:strRef>
              <c:f>供需平衡表!$B$8</c:f>
              <c:strCache>
                <c:ptCount val="1"/>
                <c:pt idx="0">
                  <c:v>年度总供给</c:v>
                </c:pt>
              </c:strCache>
            </c:strRef>
          </c:tx>
          <c:spPr>
            <a:solidFill>
              <a:srgbClr val="FF0000"/>
            </a:solidFill>
            <a:ln>
              <a:noFill/>
            </a:ln>
            <a:effectLst/>
          </c:spPr>
          <c:invertIfNegative val="0"/>
          <c:cat>
            <c:strRef>
              <c:f>供需平衡表!$A$9:$A$16</c:f>
              <c:strCache>
                <c:ptCount val="8"/>
                <c:pt idx="0">
                  <c:v>17/18</c:v>
                </c:pt>
                <c:pt idx="1">
                  <c:v>18/19</c:v>
                </c:pt>
                <c:pt idx="2">
                  <c:v>19/20</c:v>
                </c:pt>
                <c:pt idx="3">
                  <c:v>20/21</c:v>
                </c:pt>
                <c:pt idx="4">
                  <c:v>21/22</c:v>
                </c:pt>
                <c:pt idx="5">
                  <c:v>22/23</c:v>
                </c:pt>
                <c:pt idx="6">
                  <c:v>23/24</c:v>
                </c:pt>
                <c:pt idx="7">
                  <c:v>24/25</c:v>
                </c:pt>
              </c:strCache>
            </c:strRef>
          </c:cat>
          <c:val>
            <c:numRef>
              <c:f>供需平衡表!$B$9:$B$16</c:f>
              <c:numCache>
                <c:formatCode>General</c:formatCode>
                <c:ptCount val="8"/>
                <c:pt idx="0">
                  <c:v>1062.8</c:v>
                </c:pt>
                <c:pt idx="1">
                  <c:v>970.7</c:v>
                </c:pt>
                <c:pt idx="2">
                  <c:v>973.5</c:v>
                </c:pt>
                <c:pt idx="3">
                  <c:v>1079.8</c:v>
                </c:pt>
                <c:pt idx="4">
                  <c:v>1084.3</c:v>
                </c:pt>
                <c:pt idx="5">
                  <c:v>765.5</c:v>
                </c:pt>
                <c:pt idx="6">
                  <c:v>902.5</c:v>
                </c:pt>
                <c:pt idx="7">
                  <c:v>965.4</c:v>
                </c:pt>
              </c:numCache>
            </c:numRef>
          </c:val>
          <c:extLst>
            <c:ext xmlns:c16="http://schemas.microsoft.com/office/drawing/2014/chart" uri="{C3380CC4-5D6E-409C-BE32-E72D297353CC}">
              <c16:uniqueId val="{00000000-6169-4475-B33B-41F720DCE49A}"/>
            </c:ext>
          </c:extLst>
        </c:ser>
        <c:ser>
          <c:idx val="1"/>
          <c:order val="1"/>
          <c:tx>
            <c:strRef>
              <c:f>供需平衡表!$C$8</c:f>
              <c:strCache>
                <c:ptCount val="1"/>
                <c:pt idx="0">
                  <c:v>年度总需求</c:v>
                </c:pt>
              </c:strCache>
            </c:strRef>
          </c:tx>
          <c:spPr>
            <a:solidFill>
              <a:schemeClr val="accent2"/>
            </a:solidFill>
            <a:ln>
              <a:noFill/>
            </a:ln>
            <a:effectLst/>
          </c:spPr>
          <c:invertIfNegative val="0"/>
          <c:cat>
            <c:strRef>
              <c:f>供需平衡表!$A$9:$A$16</c:f>
              <c:strCache>
                <c:ptCount val="8"/>
                <c:pt idx="0">
                  <c:v>17/18</c:v>
                </c:pt>
                <c:pt idx="1">
                  <c:v>18/19</c:v>
                </c:pt>
                <c:pt idx="2">
                  <c:v>19/20</c:v>
                </c:pt>
                <c:pt idx="3">
                  <c:v>20/21</c:v>
                </c:pt>
                <c:pt idx="4">
                  <c:v>21/22</c:v>
                </c:pt>
                <c:pt idx="5">
                  <c:v>22/23</c:v>
                </c:pt>
                <c:pt idx="6">
                  <c:v>23/24</c:v>
                </c:pt>
                <c:pt idx="7">
                  <c:v>24/25</c:v>
                </c:pt>
              </c:strCache>
            </c:strRef>
          </c:cat>
          <c:val>
            <c:numRef>
              <c:f>供需平衡表!$C$9:$C$16</c:f>
              <c:numCache>
                <c:formatCode>General</c:formatCode>
                <c:ptCount val="8"/>
                <c:pt idx="0">
                  <c:v>1005.3</c:v>
                </c:pt>
                <c:pt idx="1">
                  <c:v>903.1</c:v>
                </c:pt>
                <c:pt idx="2">
                  <c:v>941.2</c:v>
                </c:pt>
                <c:pt idx="3">
                  <c:v>976.2</c:v>
                </c:pt>
                <c:pt idx="4">
                  <c:v>961.4</c:v>
                </c:pt>
                <c:pt idx="5">
                  <c:v>744.4</c:v>
                </c:pt>
                <c:pt idx="6">
                  <c:v>828.5</c:v>
                </c:pt>
                <c:pt idx="7">
                  <c:v>875.4</c:v>
                </c:pt>
              </c:numCache>
            </c:numRef>
          </c:val>
          <c:extLst>
            <c:ext xmlns:c16="http://schemas.microsoft.com/office/drawing/2014/chart" uri="{C3380CC4-5D6E-409C-BE32-E72D297353CC}">
              <c16:uniqueId val="{00000001-6169-4475-B33B-41F720DCE49A}"/>
            </c:ext>
          </c:extLst>
        </c:ser>
        <c:dLbls>
          <c:showLegendKey val="0"/>
          <c:showVal val="0"/>
          <c:showCatName val="0"/>
          <c:showSerName val="0"/>
          <c:showPercent val="0"/>
          <c:showBubbleSize val="0"/>
        </c:dLbls>
        <c:gapWidth val="219"/>
        <c:overlap val="-27"/>
        <c:axId val="742894944"/>
        <c:axId val="742903584"/>
      </c:barChart>
      <c:lineChart>
        <c:grouping val="standard"/>
        <c:varyColors val="0"/>
        <c:ser>
          <c:idx val="2"/>
          <c:order val="2"/>
          <c:tx>
            <c:strRef>
              <c:f>供需平衡表!$D$8</c:f>
              <c:strCache>
                <c:ptCount val="1"/>
                <c:pt idx="0">
                  <c:v>期末库存(右轴)</c:v>
                </c:pt>
              </c:strCache>
            </c:strRef>
          </c:tx>
          <c:spPr>
            <a:ln w="28575" cap="rnd">
              <a:solidFill>
                <a:srgbClr val="C00000"/>
              </a:solidFill>
              <a:round/>
            </a:ln>
            <a:effectLst/>
          </c:spPr>
          <c:marker>
            <c:symbol val="diamond"/>
            <c:size val="8"/>
            <c:spPr>
              <a:solidFill>
                <a:srgbClr val="C00000"/>
              </a:solidFill>
              <a:ln w="9525">
                <a:solidFill>
                  <a:srgbClr val="C00000"/>
                </a:solidFill>
              </a:ln>
              <a:effectLst/>
            </c:spPr>
          </c:marker>
          <c:cat>
            <c:strRef>
              <c:f>供需平衡表!$A$9:$A$16</c:f>
              <c:strCache>
                <c:ptCount val="8"/>
                <c:pt idx="0">
                  <c:v>17/18</c:v>
                </c:pt>
                <c:pt idx="1">
                  <c:v>18/19</c:v>
                </c:pt>
                <c:pt idx="2">
                  <c:v>19/20</c:v>
                </c:pt>
                <c:pt idx="3">
                  <c:v>20/21</c:v>
                </c:pt>
                <c:pt idx="4">
                  <c:v>21/22</c:v>
                </c:pt>
                <c:pt idx="5">
                  <c:v>22/23</c:v>
                </c:pt>
                <c:pt idx="6">
                  <c:v>23/24</c:v>
                </c:pt>
                <c:pt idx="7">
                  <c:v>24/25</c:v>
                </c:pt>
              </c:strCache>
            </c:strRef>
          </c:cat>
          <c:val>
            <c:numRef>
              <c:f>供需平衡表!$D$9:$D$16</c:f>
              <c:numCache>
                <c:formatCode>General</c:formatCode>
                <c:ptCount val="8"/>
                <c:pt idx="0">
                  <c:v>87.5</c:v>
                </c:pt>
                <c:pt idx="1">
                  <c:v>67.599999999999994</c:v>
                </c:pt>
                <c:pt idx="2">
                  <c:v>32.299999999999997</c:v>
                </c:pt>
                <c:pt idx="3">
                  <c:v>103.6</c:v>
                </c:pt>
                <c:pt idx="4">
                  <c:v>122.9</c:v>
                </c:pt>
                <c:pt idx="5">
                  <c:v>21.1</c:v>
                </c:pt>
                <c:pt idx="6">
                  <c:v>74</c:v>
                </c:pt>
                <c:pt idx="7">
                  <c:v>90</c:v>
                </c:pt>
              </c:numCache>
            </c:numRef>
          </c:val>
          <c:smooth val="0"/>
          <c:extLst>
            <c:ext xmlns:c16="http://schemas.microsoft.com/office/drawing/2014/chart" uri="{C3380CC4-5D6E-409C-BE32-E72D297353CC}">
              <c16:uniqueId val="{00000002-6169-4475-B33B-41F720DCE49A}"/>
            </c:ext>
          </c:extLst>
        </c:ser>
        <c:dLbls>
          <c:showLegendKey val="0"/>
          <c:showVal val="0"/>
          <c:showCatName val="0"/>
          <c:showSerName val="0"/>
          <c:showPercent val="0"/>
          <c:showBubbleSize val="0"/>
        </c:dLbls>
        <c:marker val="1"/>
        <c:smooth val="0"/>
        <c:axId val="742870944"/>
        <c:axId val="742844544"/>
      </c:lineChart>
      <c:catAx>
        <c:axId val="742894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mn-cs"/>
              </a:defRPr>
            </a:pPr>
            <a:endParaRPr lang="zh-CN"/>
          </a:p>
        </c:txPr>
        <c:crossAx val="742903584"/>
        <c:crosses val="autoZero"/>
        <c:auto val="1"/>
        <c:lblAlgn val="ctr"/>
        <c:lblOffset val="100"/>
        <c:noMultiLvlLbl val="0"/>
      </c:catAx>
      <c:valAx>
        <c:axId val="7429035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mn-cs"/>
              </a:defRPr>
            </a:pPr>
            <a:endParaRPr lang="zh-CN"/>
          </a:p>
        </c:txPr>
        <c:crossAx val="742894944"/>
        <c:crosses val="autoZero"/>
        <c:crossBetween val="between"/>
      </c:valAx>
      <c:valAx>
        <c:axId val="742844544"/>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mn-cs"/>
              </a:defRPr>
            </a:pPr>
            <a:endParaRPr lang="zh-CN"/>
          </a:p>
        </c:txPr>
        <c:crossAx val="742870944"/>
        <c:crosses val="max"/>
        <c:crossBetween val="between"/>
      </c:valAx>
      <c:catAx>
        <c:axId val="742870944"/>
        <c:scaling>
          <c:orientation val="minMax"/>
        </c:scaling>
        <c:delete val="1"/>
        <c:axPos val="b"/>
        <c:numFmt formatCode="General" sourceLinked="1"/>
        <c:majorTickMark val="out"/>
        <c:minorTickMark val="none"/>
        <c:tickLblPos val="nextTo"/>
        <c:crossAx val="74284454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mn-cs"/>
            </a:defRPr>
          </a:pPr>
          <a:endParaRPr lang="zh-CN"/>
        </a:p>
      </c:txPr>
    </c:legend>
    <c:plotVisOnly val="1"/>
    <c:dispBlanksAs val="gap"/>
    <c:showDLblsOverMax val="0"/>
  </c:chart>
  <c:spPr>
    <a:solidFill>
      <a:schemeClr val="bg1"/>
    </a:solidFill>
    <a:ln w="9525" cap="flat" cmpd="sng" algn="ctr">
      <a:noFill/>
      <a:round/>
    </a:ln>
    <a:effectLst/>
  </c:spPr>
  <c:txPr>
    <a:bodyPr/>
    <a:lstStyle/>
    <a:p>
      <a:pPr>
        <a:defRPr sz="1050">
          <a:latin typeface="楷体" panose="02010609060101010101" pitchFamily="49" charset="-122"/>
          <a:ea typeface="楷体" panose="02010609060101010101" pitchFamily="49" charset="-122"/>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mn-cs"/>
              </a:defRPr>
            </a:pPr>
            <a:r>
              <a:rPr lang="zh-CN" b="1"/>
              <a:t>中国花生米均价（元</a:t>
            </a:r>
            <a:r>
              <a:rPr lang="en-US" b="1"/>
              <a:t>/</a:t>
            </a:r>
            <a:r>
              <a:rPr lang="zh-CN" b="1"/>
              <a:t>吨）</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mn-cs"/>
            </a:defRPr>
          </a:pPr>
          <a:endParaRPr lang="zh-CN"/>
        </a:p>
      </c:txPr>
    </c:title>
    <c:autoTitleDeleted val="0"/>
    <c:plotArea>
      <c:layout/>
      <c:barChart>
        <c:barDir val="col"/>
        <c:grouping val="clustered"/>
        <c:varyColors val="0"/>
        <c:ser>
          <c:idx val="9"/>
          <c:order val="9"/>
          <c:tx>
            <c:strRef>
              <c:f>花生米透视!$K$20</c:f>
              <c:strCache>
                <c:ptCount val="1"/>
                <c:pt idx="0">
                  <c:v>2023年</c:v>
                </c:pt>
              </c:strCache>
            </c:strRef>
          </c:tx>
          <c:spPr>
            <a:solidFill>
              <a:schemeClr val="accent2"/>
            </a:solidFill>
            <a:ln>
              <a:noFill/>
            </a:ln>
            <a:effectLst/>
          </c:spPr>
          <c:invertIfNegative val="0"/>
          <c:cat>
            <c:strRef>
              <c:f>花生米透视!$A$21:$A$32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花生米透视!$K$21:$K$32</c:f>
              <c:numCache>
                <c:formatCode>General</c:formatCode>
                <c:ptCount val="12"/>
                <c:pt idx="0">
                  <c:v>10931.020555555559</c:v>
                </c:pt>
                <c:pt idx="1">
                  <c:v>11279.166499999999</c:v>
                </c:pt>
                <c:pt idx="2">
                  <c:v>11849.274782608696</c:v>
                </c:pt>
                <c:pt idx="3">
                  <c:v>11620.632857142851</c:v>
                </c:pt>
                <c:pt idx="4">
                  <c:v>11967.460952380956</c:v>
                </c:pt>
                <c:pt idx="5">
                  <c:v>12363.887142857138</c:v>
                </c:pt>
                <c:pt idx="6">
                  <c:v>12275.793333333331</c:v>
                </c:pt>
                <c:pt idx="7">
                  <c:v>12353.985217391306</c:v>
                </c:pt>
                <c:pt idx="8">
                  <c:v>11633.749999999998</c:v>
                </c:pt>
                <c:pt idx="9">
                  <c:v>10712.719473684212</c:v>
                </c:pt>
                <c:pt idx="10">
                  <c:v>9778.7881818181831</c:v>
                </c:pt>
                <c:pt idx="11">
                  <c:v>9881.7476190476191</c:v>
                </c:pt>
              </c:numCache>
            </c:numRef>
          </c:val>
          <c:extLst>
            <c:ext xmlns:c16="http://schemas.microsoft.com/office/drawing/2014/chart" uri="{C3380CC4-5D6E-409C-BE32-E72D297353CC}">
              <c16:uniqueId val="{00000000-A55F-4EA6-B31D-5E1BA6C157E8}"/>
            </c:ext>
          </c:extLst>
        </c:ser>
        <c:ser>
          <c:idx val="10"/>
          <c:order val="10"/>
          <c:tx>
            <c:strRef>
              <c:f>花生米透视!$L$20</c:f>
              <c:strCache>
                <c:ptCount val="1"/>
                <c:pt idx="0">
                  <c:v>2024年</c:v>
                </c:pt>
              </c:strCache>
            </c:strRef>
          </c:tx>
          <c:spPr>
            <a:solidFill>
              <a:srgbClr val="FF0000"/>
            </a:solidFill>
            <a:ln>
              <a:noFill/>
            </a:ln>
            <a:effectLst/>
          </c:spPr>
          <c:invertIfNegative val="0"/>
          <c:cat>
            <c:strRef>
              <c:f>花生米透视!$A$21:$A$32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花生米透视!$L$21:$L$32</c:f>
              <c:numCache>
                <c:formatCode>General</c:formatCode>
                <c:ptCount val="12"/>
                <c:pt idx="0">
                  <c:v>10020.455</c:v>
                </c:pt>
                <c:pt idx="1">
                  <c:v>10078.922941176472</c:v>
                </c:pt>
                <c:pt idx="2">
                  <c:v>10104.760952380951</c:v>
                </c:pt>
                <c:pt idx="3">
                  <c:v>10254.922727272724</c:v>
                </c:pt>
                <c:pt idx="4">
                  <c:v>9834.9219047619063</c:v>
                </c:pt>
                <c:pt idx="5">
                  <c:v>9400.0010526315818</c:v>
                </c:pt>
                <c:pt idx="6">
                  <c:v>9141.6686956521771</c:v>
                </c:pt>
                <c:pt idx="7">
                  <c:v>9318.1836363636394</c:v>
                </c:pt>
                <c:pt idx="8">
                  <c:v>9098.4119047619024</c:v>
                </c:pt>
                <c:pt idx="9">
                  <c:v>8348.2463157894726</c:v>
                </c:pt>
                <c:pt idx="10">
                  <c:v>8671.7946153846151</c:v>
                </c:pt>
              </c:numCache>
            </c:numRef>
          </c:val>
          <c:extLst>
            <c:ext xmlns:c16="http://schemas.microsoft.com/office/drawing/2014/chart" uri="{C3380CC4-5D6E-409C-BE32-E72D297353CC}">
              <c16:uniqueId val="{00000001-A55F-4EA6-B31D-5E1BA6C157E8}"/>
            </c:ext>
          </c:extLst>
        </c:ser>
        <c:dLbls>
          <c:showLegendKey val="0"/>
          <c:showVal val="0"/>
          <c:showCatName val="0"/>
          <c:showSerName val="0"/>
          <c:showPercent val="0"/>
          <c:showBubbleSize val="0"/>
        </c:dLbls>
        <c:gapWidth val="150"/>
        <c:axId val="1212594992"/>
        <c:axId val="1212593072"/>
      </c:barChart>
      <c:lineChart>
        <c:grouping val="standard"/>
        <c:varyColors val="0"/>
        <c:ser>
          <c:idx val="0"/>
          <c:order val="0"/>
          <c:tx>
            <c:strRef>
              <c:f>花生米透视!$B$20</c:f>
              <c:strCache>
                <c:ptCount val="1"/>
                <c:pt idx="0">
                  <c:v>2014年</c:v>
                </c:pt>
              </c:strCache>
            </c:strRef>
          </c:tx>
          <c:spPr>
            <a:ln w="28575" cap="rnd">
              <a:solidFill>
                <a:schemeClr val="accent1"/>
              </a:solidFill>
              <a:round/>
            </a:ln>
            <a:effectLst/>
          </c:spPr>
          <c:marker>
            <c:symbol val="none"/>
          </c:marker>
          <c:cat>
            <c:strRef>
              <c:f>花生米透视!$A$21:$A$32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花生米透视!$B$21:$B$32</c:f>
              <c:numCache>
                <c:formatCode>General</c:formatCode>
                <c:ptCount val="12"/>
                <c:pt idx="0">
                  <c:v>6945.8359090909107</c:v>
                </c:pt>
                <c:pt idx="1">
                  <c:v>6741.6699999999992</c:v>
                </c:pt>
                <c:pt idx="2">
                  <c:v>6384.1261904761905</c:v>
                </c:pt>
                <c:pt idx="3">
                  <c:v>6368.65</c:v>
                </c:pt>
                <c:pt idx="4">
                  <c:v>7063.8885714285716</c:v>
                </c:pt>
                <c:pt idx="5">
                  <c:v>7225</c:v>
                </c:pt>
                <c:pt idx="6">
                  <c:v>7231.521739130435</c:v>
                </c:pt>
                <c:pt idx="7">
                  <c:v>7528.5723809523815</c:v>
                </c:pt>
                <c:pt idx="8">
                  <c:v>7759.0922727272728</c:v>
                </c:pt>
                <c:pt idx="9">
                  <c:v>8098.2463157894745</c:v>
                </c:pt>
                <c:pt idx="10">
                  <c:v>8577.5025000000023</c:v>
                </c:pt>
                <c:pt idx="11">
                  <c:v>9434.0552173913002</c:v>
                </c:pt>
              </c:numCache>
            </c:numRef>
          </c:val>
          <c:smooth val="0"/>
          <c:extLst>
            <c:ext xmlns:c16="http://schemas.microsoft.com/office/drawing/2014/chart" uri="{C3380CC4-5D6E-409C-BE32-E72D297353CC}">
              <c16:uniqueId val="{00000002-A55F-4EA6-B31D-5E1BA6C157E8}"/>
            </c:ext>
          </c:extLst>
        </c:ser>
        <c:ser>
          <c:idx val="1"/>
          <c:order val="1"/>
          <c:tx>
            <c:strRef>
              <c:f>花生米透视!$C$20</c:f>
              <c:strCache>
                <c:ptCount val="1"/>
                <c:pt idx="0">
                  <c:v>2015年</c:v>
                </c:pt>
              </c:strCache>
            </c:strRef>
          </c:tx>
          <c:spPr>
            <a:ln w="28575" cap="rnd">
              <a:solidFill>
                <a:schemeClr val="accent2"/>
              </a:solidFill>
              <a:round/>
            </a:ln>
            <a:effectLst/>
          </c:spPr>
          <c:marker>
            <c:symbol val="none"/>
          </c:marker>
          <c:cat>
            <c:strRef>
              <c:f>花生米透视!$A$21:$A$32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花生米透视!$C$21:$C$32</c:f>
              <c:numCache>
                <c:formatCode>General</c:formatCode>
                <c:ptCount val="12"/>
                <c:pt idx="0">
                  <c:v>9508.7309523809527</c:v>
                </c:pt>
                <c:pt idx="1">
                  <c:v>9391.6700000000019</c:v>
                </c:pt>
                <c:pt idx="2">
                  <c:v>9391.6700000000055</c:v>
                </c:pt>
                <c:pt idx="3">
                  <c:v>9391.6700000000037</c:v>
                </c:pt>
                <c:pt idx="4">
                  <c:v>9291.6664999999994</c:v>
                </c:pt>
                <c:pt idx="5">
                  <c:v>9080.9538095238076</c:v>
                </c:pt>
                <c:pt idx="6">
                  <c:v>9016.6700000000037</c:v>
                </c:pt>
                <c:pt idx="7">
                  <c:v>9036.1133333333364</c:v>
                </c:pt>
                <c:pt idx="8">
                  <c:v>8539.6819047619065</c:v>
                </c:pt>
                <c:pt idx="9">
                  <c:v>8307.4066666666658</c:v>
                </c:pt>
                <c:pt idx="10">
                  <c:v>8236.1080952380926</c:v>
                </c:pt>
                <c:pt idx="11">
                  <c:v>8279.3486956521774</c:v>
                </c:pt>
              </c:numCache>
            </c:numRef>
          </c:val>
          <c:smooth val="0"/>
          <c:extLst>
            <c:ext xmlns:c16="http://schemas.microsoft.com/office/drawing/2014/chart" uri="{C3380CC4-5D6E-409C-BE32-E72D297353CC}">
              <c16:uniqueId val="{00000003-A55F-4EA6-B31D-5E1BA6C157E8}"/>
            </c:ext>
          </c:extLst>
        </c:ser>
        <c:ser>
          <c:idx val="2"/>
          <c:order val="2"/>
          <c:tx>
            <c:strRef>
              <c:f>花生米透视!$D$20</c:f>
              <c:strCache>
                <c:ptCount val="1"/>
                <c:pt idx="0">
                  <c:v>2016年</c:v>
                </c:pt>
              </c:strCache>
            </c:strRef>
          </c:tx>
          <c:spPr>
            <a:ln w="28575" cap="rnd">
              <a:solidFill>
                <a:schemeClr val="accent3"/>
              </a:solidFill>
              <a:round/>
            </a:ln>
            <a:effectLst/>
          </c:spPr>
          <c:marker>
            <c:symbol val="none"/>
          </c:marker>
          <c:cat>
            <c:strRef>
              <c:f>花生米透视!$A$21:$A$32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花生米透视!$D$21:$D$32</c:f>
              <c:numCache>
                <c:formatCode>General</c:formatCode>
                <c:ptCount val="12"/>
                <c:pt idx="0">
                  <c:v>8425.0005000000001</c:v>
                </c:pt>
                <c:pt idx="1">
                  <c:v>8591.6700000000019</c:v>
                </c:pt>
                <c:pt idx="2">
                  <c:v>9099.2773913043475</c:v>
                </c:pt>
                <c:pt idx="3">
                  <c:v>9702.9190000000017</c:v>
                </c:pt>
                <c:pt idx="4">
                  <c:v>9767.0652380952415</c:v>
                </c:pt>
                <c:pt idx="5">
                  <c:v>10479.363809523809</c:v>
                </c:pt>
                <c:pt idx="6">
                  <c:v>11012.298571428566</c:v>
                </c:pt>
                <c:pt idx="7">
                  <c:v>10393.476956521734</c:v>
                </c:pt>
                <c:pt idx="8">
                  <c:v>8361.1095238095222</c:v>
                </c:pt>
                <c:pt idx="9">
                  <c:v>8285.7847058823536</c:v>
                </c:pt>
                <c:pt idx="10">
                  <c:v>8737.5004545454558</c:v>
                </c:pt>
                <c:pt idx="11">
                  <c:v>9151.5154545454552</c:v>
                </c:pt>
              </c:numCache>
            </c:numRef>
          </c:val>
          <c:smooth val="0"/>
          <c:extLst>
            <c:ext xmlns:c16="http://schemas.microsoft.com/office/drawing/2014/chart" uri="{C3380CC4-5D6E-409C-BE32-E72D297353CC}">
              <c16:uniqueId val="{00000004-A55F-4EA6-B31D-5E1BA6C157E8}"/>
            </c:ext>
          </c:extLst>
        </c:ser>
        <c:ser>
          <c:idx val="3"/>
          <c:order val="3"/>
          <c:tx>
            <c:strRef>
              <c:f>花生米透视!$E$20</c:f>
              <c:strCache>
                <c:ptCount val="1"/>
                <c:pt idx="0">
                  <c:v>2017年</c:v>
                </c:pt>
              </c:strCache>
            </c:strRef>
          </c:tx>
          <c:spPr>
            <a:ln w="28575" cap="rnd">
              <a:solidFill>
                <a:schemeClr val="accent4"/>
              </a:solidFill>
              <a:round/>
            </a:ln>
            <a:effectLst/>
          </c:spPr>
          <c:marker>
            <c:symbol val="none"/>
          </c:marker>
          <c:cat>
            <c:strRef>
              <c:f>花生米透视!$A$21:$A$32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花生米透视!$E$21:$E$32</c:f>
              <c:numCache>
                <c:formatCode>General</c:formatCode>
                <c:ptCount val="12"/>
                <c:pt idx="0">
                  <c:v>9167.5468421052647</c:v>
                </c:pt>
                <c:pt idx="1">
                  <c:v>9111.8431578947402</c:v>
                </c:pt>
                <c:pt idx="2">
                  <c:v>8857.9726086956543</c:v>
                </c:pt>
                <c:pt idx="3">
                  <c:v>8570.6136842105261</c:v>
                </c:pt>
                <c:pt idx="4">
                  <c:v>8097.2214285714272</c:v>
                </c:pt>
                <c:pt idx="5">
                  <c:v>7641.6645454545442</c:v>
                </c:pt>
                <c:pt idx="6">
                  <c:v>7594.6404761904751</c:v>
                </c:pt>
                <c:pt idx="7">
                  <c:v>7699.2752173913041</c:v>
                </c:pt>
                <c:pt idx="8">
                  <c:v>7393.6559090909077</c:v>
                </c:pt>
                <c:pt idx="9">
                  <c:v>7546.0788235294103</c:v>
                </c:pt>
                <c:pt idx="10">
                  <c:v>7759.8477272727241</c:v>
                </c:pt>
                <c:pt idx="11">
                  <c:v>7340.6023809523804</c:v>
                </c:pt>
              </c:numCache>
            </c:numRef>
          </c:val>
          <c:smooth val="0"/>
          <c:extLst>
            <c:ext xmlns:c16="http://schemas.microsoft.com/office/drawing/2014/chart" uri="{C3380CC4-5D6E-409C-BE32-E72D297353CC}">
              <c16:uniqueId val="{00000005-A55F-4EA6-B31D-5E1BA6C157E8}"/>
            </c:ext>
          </c:extLst>
        </c:ser>
        <c:ser>
          <c:idx val="4"/>
          <c:order val="4"/>
          <c:tx>
            <c:strRef>
              <c:f>花生米透视!$F$20</c:f>
              <c:strCache>
                <c:ptCount val="1"/>
                <c:pt idx="0">
                  <c:v>2018年</c:v>
                </c:pt>
              </c:strCache>
            </c:strRef>
          </c:tx>
          <c:spPr>
            <a:ln w="28575" cap="rnd">
              <a:solidFill>
                <a:schemeClr val="accent5"/>
              </a:solidFill>
              <a:round/>
            </a:ln>
            <a:effectLst/>
          </c:spPr>
          <c:marker>
            <c:symbol val="none"/>
          </c:marker>
          <c:cat>
            <c:strRef>
              <c:f>花生米透视!$A$21:$A$32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花生米透视!$F$21:$F$32</c:f>
              <c:numCache>
                <c:formatCode>General</c:formatCode>
                <c:ptCount val="12"/>
                <c:pt idx="0">
                  <c:v>7242.4590476190497</c:v>
                </c:pt>
                <c:pt idx="1">
                  <c:v>7056.860588235294</c:v>
                </c:pt>
                <c:pt idx="2">
                  <c:v>6971.9699999999975</c:v>
                </c:pt>
                <c:pt idx="3">
                  <c:v>6453.3320000000003</c:v>
                </c:pt>
                <c:pt idx="4">
                  <c:v>6371.3209090909077</c:v>
                </c:pt>
                <c:pt idx="5">
                  <c:v>6298.2447368421053</c:v>
                </c:pt>
                <c:pt idx="6">
                  <c:v>6566.6672727272726</c:v>
                </c:pt>
                <c:pt idx="7">
                  <c:v>6876.0860869565222</c:v>
                </c:pt>
                <c:pt idx="8">
                  <c:v>7013.0961904761898</c:v>
                </c:pt>
                <c:pt idx="9">
                  <c:v>7045.9261111111109</c:v>
                </c:pt>
                <c:pt idx="10">
                  <c:v>7200.3786363636382</c:v>
                </c:pt>
                <c:pt idx="11">
                  <c:v>7219.5850000000009</c:v>
                </c:pt>
              </c:numCache>
            </c:numRef>
          </c:val>
          <c:smooth val="0"/>
          <c:extLst>
            <c:ext xmlns:c16="http://schemas.microsoft.com/office/drawing/2014/chart" uri="{C3380CC4-5D6E-409C-BE32-E72D297353CC}">
              <c16:uniqueId val="{00000006-A55F-4EA6-B31D-5E1BA6C157E8}"/>
            </c:ext>
          </c:extLst>
        </c:ser>
        <c:ser>
          <c:idx val="5"/>
          <c:order val="5"/>
          <c:tx>
            <c:strRef>
              <c:f>花生米透视!$G$20</c:f>
              <c:strCache>
                <c:ptCount val="1"/>
                <c:pt idx="0">
                  <c:v>2019年</c:v>
                </c:pt>
              </c:strCache>
            </c:strRef>
          </c:tx>
          <c:spPr>
            <a:ln w="28575" cap="rnd">
              <a:solidFill>
                <a:schemeClr val="accent6"/>
              </a:solidFill>
              <a:round/>
            </a:ln>
            <a:effectLst/>
          </c:spPr>
          <c:marker>
            <c:symbol val="none"/>
          </c:marker>
          <c:cat>
            <c:strRef>
              <c:f>花生米透视!$A$21:$A$32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花生米透视!$G$21:$G$32</c:f>
              <c:numCache>
                <c:formatCode>General</c:formatCode>
                <c:ptCount val="12"/>
                <c:pt idx="0">
                  <c:v>7143.5590909090934</c:v>
                </c:pt>
                <c:pt idx="1">
                  <c:v>7140.19411764706</c:v>
                </c:pt>
                <c:pt idx="2">
                  <c:v>7278.9676190476184</c:v>
                </c:pt>
                <c:pt idx="3">
                  <c:v>8097.7822727272724</c:v>
                </c:pt>
                <c:pt idx="4">
                  <c:v>8751.111428571432</c:v>
                </c:pt>
                <c:pt idx="5">
                  <c:v>8650.8773684210555</c:v>
                </c:pt>
                <c:pt idx="6">
                  <c:v>8738.7678260869525</c:v>
                </c:pt>
                <c:pt idx="7">
                  <c:v>9208.3322727272753</c:v>
                </c:pt>
                <c:pt idx="8">
                  <c:v>8649.2057142857138</c:v>
                </c:pt>
                <c:pt idx="9">
                  <c:v>8656.5768421052635</c:v>
                </c:pt>
                <c:pt idx="10">
                  <c:v>9466.6671428571426</c:v>
                </c:pt>
                <c:pt idx="11">
                  <c:v>9699.9990909090866</c:v>
                </c:pt>
              </c:numCache>
            </c:numRef>
          </c:val>
          <c:smooth val="0"/>
          <c:extLst>
            <c:ext xmlns:c16="http://schemas.microsoft.com/office/drawing/2014/chart" uri="{C3380CC4-5D6E-409C-BE32-E72D297353CC}">
              <c16:uniqueId val="{00000007-A55F-4EA6-B31D-5E1BA6C157E8}"/>
            </c:ext>
          </c:extLst>
        </c:ser>
        <c:ser>
          <c:idx val="6"/>
          <c:order val="6"/>
          <c:tx>
            <c:strRef>
              <c:f>花生米透视!$H$20</c:f>
              <c:strCache>
                <c:ptCount val="1"/>
                <c:pt idx="0">
                  <c:v>2020年</c:v>
                </c:pt>
              </c:strCache>
            </c:strRef>
          </c:tx>
          <c:spPr>
            <a:ln w="28575" cap="rnd">
              <a:solidFill>
                <a:schemeClr val="accent1">
                  <a:lumMod val="60000"/>
                </a:schemeClr>
              </a:solidFill>
              <a:round/>
            </a:ln>
            <a:effectLst/>
          </c:spPr>
          <c:marker>
            <c:symbol val="none"/>
          </c:marker>
          <c:cat>
            <c:strRef>
              <c:f>花生米透视!$A$21:$A$32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花生米透视!$H$21:$H$32</c:f>
              <c:numCache>
                <c:formatCode>General</c:formatCode>
                <c:ptCount val="12"/>
                <c:pt idx="0">
                  <c:v>9712.7441176470602</c:v>
                </c:pt>
                <c:pt idx="1">
                  <c:v>9862.4994999999999</c:v>
                </c:pt>
                <c:pt idx="2">
                  <c:v>10134.849090909091</c:v>
                </c:pt>
                <c:pt idx="3">
                  <c:v>11145.455</c:v>
                </c:pt>
                <c:pt idx="4">
                  <c:v>11209.649473684212</c:v>
                </c:pt>
                <c:pt idx="5">
                  <c:v>10324.601428571428</c:v>
                </c:pt>
                <c:pt idx="6">
                  <c:v>9916.6660869565167</c:v>
                </c:pt>
                <c:pt idx="7">
                  <c:v>10044.048571428573</c:v>
                </c:pt>
                <c:pt idx="8">
                  <c:v>9718.1160869565192</c:v>
                </c:pt>
                <c:pt idx="9">
                  <c:v>9975.0005882352962</c:v>
                </c:pt>
                <c:pt idx="10">
                  <c:v>10331.74428571428</c:v>
                </c:pt>
                <c:pt idx="11">
                  <c:v>10244.201739130433</c:v>
                </c:pt>
              </c:numCache>
            </c:numRef>
          </c:val>
          <c:smooth val="0"/>
          <c:extLst>
            <c:ext xmlns:c16="http://schemas.microsoft.com/office/drawing/2014/chart" uri="{C3380CC4-5D6E-409C-BE32-E72D297353CC}">
              <c16:uniqueId val="{00000008-A55F-4EA6-B31D-5E1BA6C157E8}"/>
            </c:ext>
          </c:extLst>
        </c:ser>
        <c:ser>
          <c:idx val="7"/>
          <c:order val="7"/>
          <c:tx>
            <c:strRef>
              <c:f>花生米透视!$I$20</c:f>
              <c:strCache>
                <c:ptCount val="1"/>
                <c:pt idx="0">
                  <c:v>2021年</c:v>
                </c:pt>
              </c:strCache>
            </c:strRef>
          </c:tx>
          <c:spPr>
            <a:ln w="28575" cap="rnd">
              <a:solidFill>
                <a:schemeClr val="accent2">
                  <a:lumMod val="60000"/>
                </a:schemeClr>
              </a:solidFill>
              <a:round/>
            </a:ln>
            <a:effectLst/>
          </c:spPr>
          <c:marker>
            <c:symbol val="none"/>
          </c:marker>
          <c:cat>
            <c:strRef>
              <c:f>花生米透视!$A$21:$A$32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花生米透视!$I$21:$I$32</c:f>
              <c:numCache>
                <c:formatCode>General</c:formatCode>
                <c:ptCount val="12"/>
                <c:pt idx="0">
                  <c:v>10281.251000000002</c:v>
                </c:pt>
                <c:pt idx="1">
                  <c:v>10721.56705882353</c:v>
                </c:pt>
                <c:pt idx="2">
                  <c:v>10699.275217391303</c:v>
                </c:pt>
                <c:pt idx="3">
                  <c:v>10044.696818181817</c:v>
                </c:pt>
                <c:pt idx="4">
                  <c:v>9457.8957894736832</c:v>
                </c:pt>
                <c:pt idx="5">
                  <c:v>8999.802380952382</c:v>
                </c:pt>
                <c:pt idx="6">
                  <c:v>8758.3331818181814</c:v>
                </c:pt>
                <c:pt idx="7">
                  <c:v>8928.029999999997</c:v>
                </c:pt>
                <c:pt idx="8">
                  <c:v>9496.9699999999975</c:v>
                </c:pt>
                <c:pt idx="9">
                  <c:v>9282.3523529411759</c:v>
                </c:pt>
                <c:pt idx="10">
                  <c:v>9301.5145454545454</c:v>
                </c:pt>
                <c:pt idx="11">
                  <c:v>9009.4191304347823</c:v>
                </c:pt>
              </c:numCache>
            </c:numRef>
          </c:val>
          <c:smooth val="0"/>
          <c:extLst>
            <c:ext xmlns:c16="http://schemas.microsoft.com/office/drawing/2014/chart" uri="{C3380CC4-5D6E-409C-BE32-E72D297353CC}">
              <c16:uniqueId val="{00000009-A55F-4EA6-B31D-5E1BA6C157E8}"/>
            </c:ext>
          </c:extLst>
        </c:ser>
        <c:ser>
          <c:idx val="8"/>
          <c:order val="8"/>
          <c:tx>
            <c:strRef>
              <c:f>花生米透视!$J$20</c:f>
              <c:strCache>
                <c:ptCount val="1"/>
                <c:pt idx="0">
                  <c:v>2022年</c:v>
                </c:pt>
              </c:strCache>
            </c:strRef>
          </c:tx>
          <c:spPr>
            <a:ln w="28575" cap="rnd">
              <a:solidFill>
                <a:schemeClr val="accent3">
                  <a:lumMod val="60000"/>
                </a:schemeClr>
              </a:solidFill>
              <a:round/>
            </a:ln>
            <a:effectLst/>
          </c:spPr>
          <c:marker>
            <c:symbol val="none"/>
          </c:marker>
          <c:cat>
            <c:strRef>
              <c:f>花生米透视!$A$21:$A$32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花生米透视!$J$21:$J$32</c:f>
              <c:numCache>
                <c:formatCode>General</c:formatCode>
                <c:ptCount val="12"/>
                <c:pt idx="0">
                  <c:v>8352.3804761904721</c:v>
                </c:pt>
                <c:pt idx="1">
                  <c:v>8163.5418749999999</c:v>
                </c:pt>
                <c:pt idx="2">
                  <c:v>8187.6808695652153</c:v>
                </c:pt>
                <c:pt idx="3">
                  <c:v>8595.237619047617</c:v>
                </c:pt>
                <c:pt idx="4">
                  <c:v>8949.1669999999976</c:v>
                </c:pt>
                <c:pt idx="5">
                  <c:v>9457.9366666666665</c:v>
                </c:pt>
                <c:pt idx="6">
                  <c:v>9536.5085714285706</c:v>
                </c:pt>
                <c:pt idx="7">
                  <c:v>9855.7956521739106</c:v>
                </c:pt>
                <c:pt idx="8">
                  <c:v>10750.794285714286</c:v>
                </c:pt>
                <c:pt idx="9">
                  <c:v>11033.795555555556</c:v>
                </c:pt>
                <c:pt idx="10">
                  <c:v>11062.119545454541</c:v>
                </c:pt>
                <c:pt idx="11">
                  <c:v>11095.453181818182</c:v>
                </c:pt>
              </c:numCache>
            </c:numRef>
          </c:val>
          <c:smooth val="0"/>
          <c:extLst>
            <c:ext xmlns:c16="http://schemas.microsoft.com/office/drawing/2014/chart" uri="{C3380CC4-5D6E-409C-BE32-E72D297353CC}">
              <c16:uniqueId val="{0000000A-A55F-4EA6-B31D-5E1BA6C157E8}"/>
            </c:ext>
          </c:extLst>
        </c:ser>
        <c:dLbls>
          <c:showLegendKey val="0"/>
          <c:showVal val="0"/>
          <c:showCatName val="0"/>
          <c:showSerName val="0"/>
          <c:showPercent val="0"/>
          <c:showBubbleSize val="0"/>
        </c:dLbls>
        <c:marker val="1"/>
        <c:smooth val="0"/>
        <c:axId val="1212594992"/>
        <c:axId val="1212593072"/>
      </c:lineChart>
      <c:catAx>
        <c:axId val="1212594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mn-cs"/>
              </a:defRPr>
            </a:pPr>
            <a:endParaRPr lang="zh-CN"/>
          </a:p>
        </c:txPr>
        <c:crossAx val="1212593072"/>
        <c:crosses val="autoZero"/>
        <c:auto val="1"/>
        <c:lblAlgn val="ctr"/>
        <c:lblOffset val="100"/>
        <c:noMultiLvlLbl val="0"/>
      </c:catAx>
      <c:valAx>
        <c:axId val="1212593072"/>
        <c:scaling>
          <c:orientation val="minMax"/>
          <c:min val="60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mn-cs"/>
              </a:defRPr>
            </a:pPr>
            <a:endParaRPr lang="zh-CN"/>
          </a:p>
        </c:txPr>
        <c:crossAx val="1212594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mn-cs"/>
            </a:defRPr>
          </a:pPr>
          <a:endParaRPr lang="zh-CN"/>
        </a:p>
      </c:txPr>
    </c:legend>
    <c:plotVisOnly val="1"/>
    <c:dispBlanksAs val="gap"/>
    <c:showDLblsOverMax val="0"/>
  </c:chart>
  <c:spPr>
    <a:solidFill>
      <a:schemeClr val="bg1"/>
    </a:solidFill>
    <a:ln w="9525" cap="flat" cmpd="sng" algn="ctr">
      <a:noFill/>
      <a:round/>
    </a:ln>
    <a:effectLst/>
  </c:spPr>
  <c:txPr>
    <a:bodyPr/>
    <a:lstStyle/>
    <a:p>
      <a:pPr>
        <a:defRPr>
          <a:latin typeface="楷体" panose="02010609060101010101" pitchFamily="49" charset="-122"/>
          <a:ea typeface="楷体" panose="02010609060101010101" pitchFamily="49" charset="-122"/>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mn-cs"/>
              </a:defRPr>
            </a:pPr>
            <a:r>
              <a:rPr lang="zh-CN" b="1" dirty="0"/>
              <a:t>吉林扶余</a:t>
            </a:r>
            <a:r>
              <a:rPr lang="en-US" b="1" dirty="0"/>
              <a:t>308</a:t>
            </a:r>
            <a:r>
              <a:rPr lang="zh-CN" b="1" dirty="0"/>
              <a:t>通米（元</a:t>
            </a:r>
            <a:r>
              <a:rPr lang="en-US" b="1" dirty="0"/>
              <a:t>/</a:t>
            </a:r>
            <a:r>
              <a:rPr lang="zh-CN" b="1" dirty="0"/>
              <a:t>斤）</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mn-cs"/>
            </a:defRPr>
          </a:pPr>
          <a:endParaRPr lang="zh-CN"/>
        </a:p>
      </c:txPr>
    </c:title>
    <c:autoTitleDeleted val="0"/>
    <c:plotArea>
      <c:layout/>
      <c:lineChart>
        <c:grouping val="standard"/>
        <c:varyColors val="0"/>
        <c:ser>
          <c:idx val="0"/>
          <c:order val="0"/>
          <c:tx>
            <c:strRef>
              <c:f>Sheet1!$B$1:$B$890</c:f>
              <c:strCache>
                <c:ptCount val="890"/>
                <c:pt idx="0">
                  <c:v>吉林扶余308通米</c:v>
                </c:pt>
              </c:strCache>
            </c:strRef>
          </c:tx>
          <c:spPr>
            <a:ln w="28575" cap="rnd">
              <a:solidFill>
                <a:srgbClr val="FF0000"/>
              </a:solidFill>
              <a:round/>
            </a:ln>
            <a:effectLst/>
          </c:spPr>
          <c:marker>
            <c:symbol val="none"/>
          </c:marker>
          <c:cat>
            <c:numRef>
              <c:f>Sheet1!$A$891:$A$993</c:f>
              <c:numCache>
                <c:formatCode>yyyy/m/d;@</c:formatCode>
                <c:ptCount val="103"/>
                <c:pt idx="0">
                  <c:v>45611</c:v>
                </c:pt>
                <c:pt idx="1">
                  <c:v>45610</c:v>
                </c:pt>
                <c:pt idx="2">
                  <c:v>45609</c:v>
                </c:pt>
                <c:pt idx="3">
                  <c:v>45608</c:v>
                </c:pt>
                <c:pt idx="4">
                  <c:v>45607</c:v>
                </c:pt>
                <c:pt idx="5">
                  <c:v>45606</c:v>
                </c:pt>
                <c:pt idx="6">
                  <c:v>45605</c:v>
                </c:pt>
                <c:pt idx="7">
                  <c:v>45604</c:v>
                </c:pt>
                <c:pt idx="8">
                  <c:v>45603</c:v>
                </c:pt>
                <c:pt idx="9">
                  <c:v>45602</c:v>
                </c:pt>
                <c:pt idx="10">
                  <c:v>45601</c:v>
                </c:pt>
                <c:pt idx="11">
                  <c:v>45600</c:v>
                </c:pt>
                <c:pt idx="12">
                  <c:v>45599</c:v>
                </c:pt>
                <c:pt idx="13">
                  <c:v>45598</c:v>
                </c:pt>
                <c:pt idx="14">
                  <c:v>45597</c:v>
                </c:pt>
                <c:pt idx="15">
                  <c:v>45596</c:v>
                </c:pt>
                <c:pt idx="16">
                  <c:v>45595</c:v>
                </c:pt>
                <c:pt idx="17">
                  <c:v>45594</c:v>
                </c:pt>
                <c:pt idx="18">
                  <c:v>45593</c:v>
                </c:pt>
                <c:pt idx="19">
                  <c:v>45592</c:v>
                </c:pt>
                <c:pt idx="20">
                  <c:v>45591</c:v>
                </c:pt>
                <c:pt idx="21">
                  <c:v>45590</c:v>
                </c:pt>
                <c:pt idx="22">
                  <c:v>45589</c:v>
                </c:pt>
                <c:pt idx="23">
                  <c:v>45588</c:v>
                </c:pt>
                <c:pt idx="24">
                  <c:v>45587</c:v>
                </c:pt>
                <c:pt idx="25">
                  <c:v>45586</c:v>
                </c:pt>
                <c:pt idx="26">
                  <c:v>45585</c:v>
                </c:pt>
                <c:pt idx="27">
                  <c:v>45584</c:v>
                </c:pt>
                <c:pt idx="28">
                  <c:v>45583</c:v>
                </c:pt>
                <c:pt idx="29">
                  <c:v>45582</c:v>
                </c:pt>
                <c:pt idx="30">
                  <c:v>45581</c:v>
                </c:pt>
                <c:pt idx="31">
                  <c:v>45580</c:v>
                </c:pt>
                <c:pt idx="32">
                  <c:v>45579</c:v>
                </c:pt>
                <c:pt idx="33">
                  <c:v>45578</c:v>
                </c:pt>
                <c:pt idx="34">
                  <c:v>45577</c:v>
                </c:pt>
                <c:pt idx="35">
                  <c:v>45523</c:v>
                </c:pt>
                <c:pt idx="36">
                  <c:v>45520</c:v>
                </c:pt>
                <c:pt idx="37">
                  <c:v>45517</c:v>
                </c:pt>
                <c:pt idx="38">
                  <c:v>45514</c:v>
                </c:pt>
                <c:pt idx="39">
                  <c:v>45513</c:v>
                </c:pt>
                <c:pt idx="40">
                  <c:v>45512</c:v>
                </c:pt>
                <c:pt idx="41">
                  <c:v>45510</c:v>
                </c:pt>
                <c:pt idx="42">
                  <c:v>45509</c:v>
                </c:pt>
                <c:pt idx="43">
                  <c:v>45508</c:v>
                </c:pt>
                <c:pt idx="44">
                  <c:v>45507</c:v>
                </c:pt>
                <c:pt idx="45">
                  <c:v>45505</c:v>
                </c:pt>
                <c:pt idx="46">
                  <c:v>45504</c:v>
                </c:pt>
                <c:pt idx="47">
                  <c:v>45499</c:v>
                </c:pt>
                <c:pt idx="48">
                  <c:v>45498</c:v>
                </c:pt>
                <c:pt idx="49">
                  <c:v>45497</c:v>
                </c:pt>
                <c:pt idx="50">
                  <c:v>45496</c:v>
                </c:pt>
                <c:pt idx="51">
                  <c:v>45495</c:v>
                </c:pt>
                <c:pt idx="52">
                  <c:v>45494</c:v>
                </c:pt>
                <c:pt idx="53">
                  <c:v>45493</c:v>
                </c:pt>
                <c:pt idx="54">
                  <c:v>45492</c:v>
                </c:pt>
                <c:pt idx="55">
                  <c:v>45491</c:v>
                </c:pt>
                <c:pt idx="56">
                  <c:v>45490</c:v>
                </c:pt>
                <c:pt idx="57">
                  <c:v>45489</c:v>
                </c:pt>
                <c:pt idx="58">
                  <c:v>45488</c:v>
                </c:pt>
                <c:pt idx="59">
                  <c:v>45487</c:v>
                </c:pt>
                <c:pt idx="60">
                  <c:v>45486</c:v>
                </c:pt>
                <c:pt idx="61">
                  <c:v>45485</c:v>
                </c:pt>
                <c:pt idx="62">
                  <c:v>45484</c:v>
                </c:pt>
                <c:pt idx="63">
                  <c:v>45483</c:v>
                </c:pt>
                <c:pt idx="64">
                  <c:v>45482</c:v>
                </c:pt>
                <c:pt idx="65">
                  <c:v>45481</c:v>
                </c:pt>
                <c:pt idx="66">
                  <c:v>45480</c:v>
                </c:pt>
                <c:pt idx="67">
                  <c:v>45479</c:v>
                </c:pt>
                <c:pt idx="68">
                  <c:v>45478</c:v>
                </c:pt>
                <c:pt idx="69">
                  <c:v>45477</c:v>
                </c:pt>
                <c:pt idx="70">
                  <c:v>45476</c:v>
                </c:pt>
                <c:pt idx="71">
                  <c:v>45475</c:v>
                </c:pt>
                <c:pt idx="72">
                  <c:v>45474</c:v>
                </c:pt>
                <c:pt idx="73">
                  <c:v>45473</c:v>
                </c:pt>
                <c:pt idx="74">
                  <c:v>45472</c:v>
                </c:pt>
                <c:pt idx="75">
                  <c:v>45471</c:v>
                </c:pt>
                <c:pt idx="76">
                  <c:v>45470</c:v>
                </c:pt>
                <c:pt idx="77">
                  <c:v>45469</c:v>
                </c:pt>
                <c:pt idx="78">
                  <c:v>45468</c:v>
                </c:pt>
                <c:pt idx="79">
                  <c:v>45467</c:v>
                </c:pt>
                <c:pt idx="80">
                  <c:v>45466</c:v>
                </c:pt>
                <c:pt idx="81">
                  <c:v>45465</c:v>
                </c:pt>
                <c:pt idx="82">
                  <c:v>45464</c:v>
                </c:pt>
                <c:pt idx="83">
                  <c:v>45463</c:v>
                </c:pt>
                <c:pt idx="84">
                  <c:v>45462</c:v>
                </c:pt>
                <c:pt idx="85">
                  <c:v>45461</c:v>
                </c:pt>
                <c:pt idx="86">
                  <c:v>45460</c:v>
                </c:pt>
                <c:pt idx="87">
                  <c:v>45459</c:v>
                </c:pt>
                <c:pt idx="88">
                  <c:v>45458</c:v>
                </c:pt>
                <c:pt idx="89">
                  <c:v>45457</c:v>
                </c:pt>
                <c:pt idx="90">
                  <c:v>45456</c:v>
                </c:pt>
                <c:pt idx="91">
                  <c:v>45455</c:v>
                </c:pt>
                <c:pt idx="92">
                  <c:v>45454</c:v>
                </c:pt>
                <c:pt idx="93">
                  <c:v>45453</c:v>
                </c:pt>
                <c:pt idx="94">
                  <c:v>45452</c:v>
                </c:pt>
                <c:pt idx="95">
                  <c:v>45451</c:v>
                </c:pt>
                <c:pt idx="96">
                  <c:v>45450</c:v>
                </c:pt>
                <c:pt idx="97">
                  <c:v>45449</c:v>
                </c:pt>
                <c:pt idx="98">
                  <c:v>45448</c:v>
                </c:pt>
                <c:pt idx="99">
                  <c:v>45447</c:v>
                </c:pt>
                <c:pt idx="100">
                  <c:v>45446</c:v>
                </c:pt>
                <c:pt idx="101">
                  <c:v>45445</c:v>
                </c:pt>
                <c:pt idx="102">
                  <c:v>45444</c:v>
                </c:pt>
              </c:numCache>
            </c:numRef>
          </c:cat>
          <c:val>
            <c:numRef>
              <c:f>Sheet1!$B$891:$B$993</c:f>
              <c:numCache>
                <c:formatCode>0.00_ </c:formatCode>
                <c:ptCount val="103"/>
                <c:pt idx="0">
                  <c:v>4.2300000000000004</c:v>
                </c:pt>
                <c:pt idx="1">
                  <c:v>4.2300000000000004</c:v>
                </c:pt>
                <c:pt idx="2">
                  <c:v>4.2300000000000004</c:v>
                </c:pt>
                <c:pt idx="3">
                  <c:v>4.25</c:v>
                </c:pt>
                <c:pt idx="4">
                  <c:v>4.25</c:v>
                </c:pt>
                <c:pt idx="5">
                  <c:v>4.25</c:v>
                </c:pt>
                <c:pt idx="6">
                  <c:v>4.25</c:v>
                </c:pt>
                <c:pt idx="7">
                  <c:v>4.25</c:v>
                </c:pt>
                <c:pt idx="8">
                  <c:v>4.25</c:v>
                </c:pt>
                <c:pt idx="9">
                  <c:v>4.25</c:v>
                </c:pt>
                <c:pt idx="10">
                  <c:v>4.25</c:v>
                </c:pt>
                <c:pt idx="11">
                  <c:v>4.25</c:v>
                </c:pt>
                <c:pt idx="12">
                  <c:v>4.3</c:v>
                </c:pt>
                <c:pt idx="13">
                  <c:v>4.3</c:v>
                </c:pt>
                <c:pt idx="14">
                  <c:v>4.3</c:v>
                </c:pt>
                <c:pt idx="15">
                  <c:v>4.25</c:v>
                </c:pt>
                <c:pt idx="16">
                  <c:v>4.1500000000000004</c:v>
                </c:pt>
                <c:pt idx="17">
                  <c:v>4.1500000000000004</c:v>
                </c:pt>
                <c:pt idx="18">
                  <c:v>4.1500000000000004</c:v>
                </c:pt>
                <c:pt idx="19">
                  <c:v>4.1500000000000004</c:v>
                </c:pt>
                <c:pt idx="20">
                  <c:v>4.1500000000000004</c:v>
                </c:pt>
                <c:pt idx="21">
                  <c:v>4.2</c:v>
                </c:pt>
                <c:pt idx="22">
                  <c:v>4.0999999999999996</c:v>
                </c:pt>
                <c:pt idx="23">
                  <c:v>4.03</c:v>
                </c:pt>
                <c:pt idx="24">
                  <c:v>4.03</c:v>
                </c:pt>
                <c:pt idx="25">
                  <c:v>4.03</c:v>
                </c:pt>
                <c:pt idx="26">
                  <c:v>4.03</c:v>
                </c:pt>
                <c:pt idx="27">
                  <c:v>4.03</c:v>
                </c:pt>
                <c:pt idx="28">
                  <c:v>4.03</c:v>
                </c:pt>
                <c:pt idx="29">
                  <c:v>4.03</c:v>
                </c:pt>
                <c:pt idx="30">
                  <c:v>4.03</c:v>
                </c:pt>
                <c:pt idx="31">
                  <c:v>4</c:v>
                </c:pt>
                <c:pt idx="32">
                  <c:v>4</c:v>
                </c:pt>
                <c:pt idx="33">
                  <c:v>4</c:v>
                </c:pt>
                <c:pt idx="34">
                  <c:v>4</c:v>
                </c:pt>
                <c:pt idx="35">
                  <c:v>4.45</c:v>
                </c:pt>
                <c:pt idx="36">
                  <c:v>4.55</c:v>
                </c:pt>
                <c:pt idx="37">
                  <c:v>4.5999999999999996</c:v>
                </c:pt>
                <c:pt idx="38">
                  <c:v>4.5999999999999996</c:v>
                </c:pt>
                <c:pt idx="39">
                  <c:v>4.5999999999999996</c:v>
                </c:pt>
                <c:pt idx="40">
                  <c:v>4.55</c:v>
                </c:pt>
                <c:pt idx="41">
                  <c:v>4.55</c:v>
                </c:pt>
                <c:pt idx="42">
                  <c:v>4.55</c:v>
                </c:pt>
                <c:pt idx="43">
                  <c:v>4.5999999999999996</c:v>
                </c:pt>
                <c:pt idx="44">
                  <c:v>4.5999999999999996</c:v>
                </c:pt>
                <c:pt idx="45">
                  <c:v>4.55</c:v>
                </c:pt>
                <c:pt idx="46">
                  <c:v>4.55</c:v>
                </c:pt>
                <c:pt idx="47">
                  <c:v>4.75</c:v>
                </c:pt>
                <c:pt idx="48">
                  <c:v>4.75</c:v>
                </c:pt>
                <c:pt idx="49">
                  <c:v>4.75</c:v>
                </c:pt>
                <c:pt idx="50">
                  <c:v>4.75</c:v>
                </c:pt>
                <c:pt idx="51">
                  <c:v>4.7</c:v>
                </c:pt>
                <c:pt idx="52">
                  <c:v>4.7</c:v>
                </c:pt>
                <c:pt idx="53">
                  <c:v>4.5999999999999996</c:v>
                </c:pt>
                <c:pt idx="54">
                  <c:v>4.5999999999999996</c:v>
                </c:pt>
                <c:pt idx="55">
                  <c:v>4.5999999999999996</c:v>
                </c:pt>
                <c:pt idx="56">
                  <c:v>4.55</c:v>
                </c:pt>
                <c:pt idx="57">
                  <c:v>4.5999999999999996</c:v>
                </c:pt>
                <c:pt idx="58">
                  <c:v>4.55</c:v>
                </c:pt>
                <c:pt idx="59">
                  <c:v>4.5</c:v>
                </c:pt>
                <c:pt idx="60">
                  <c:v>4.5</c:v>
                </c:pt>
                <c:pt idx="61">
                  <c:v>4.45</c:v>
                </c:pt>
                <c:pt idx="62">
                  <c:v>4.3499999999999996</c:v>
                </c:pt>
                <c:pt idx="63">
                  <c:v>4.3499999999999996</c:v>
                </c:pt>
                <c:pt idx="64">
                  <c:v>4.3499999999999996</c:v>
                </c:pt>
                <c:pt idx="65">
                  <c:v>4.4800000000000004</c:v>
                </c:pt>
                <c:pt idx="66">
                  <c:v>4.5</c:v>
                </c:pt>
                <c:pt idx="67">
                  <c:v>4.55</c:v>
                </c:pt>
                <c:pt idx="68">
                  <c:v>4.5999999999999996</c:v>
                </c:pt>
                <c:pt idx="69">
                  <c:v>4.5999999999999996</c:v>
                </c:pt>
                <c:pt idx="70">
                  <c:v>4.5999999999999996</c:v>
                </c:pt>
                <c:pt idx="71">
                  <c:v>4.5999999999999996</c:v>
                </c:pt>
                <c:pt idx="72">
                  <c:v>4.5999999999999996</c:v>
                </c:pt>
                <c:pt idx="73">
                  <c:v>4.5999999999999996</c:v>
                </c:pt>
                <c:pt idx="74">
                  <c:v>4.45</c:v>
                </c:pt>
                <c:pt idx="75">
                  <c:v>4.4800000000000004</c:v>
                </c:pt>
                <c:pt idx="76">
                  <c:v>4.5</c:v>
                </c:pt>
                <c:pt idx="77">
                  <c:v>4.4000000000000004</c:v>
                </c:pt>
                <c:pt idx="78">
                  <c:v>4.45</c:v>
                </c:pt>
                <c:pt idx="79">
                  <c:v>4.45</c:v>
                </c:pt>
                <c:pt idx="80">
                  <c:v>4.3499999999999996</c:v>
                </c:pt>
                <c:pt idx="81">
                  <c:v>4.3499999999999996</c:v>
                </c:pt>
                <c:pt idx="82">
                  <c:v>4.25</c:v>
                </c:pt>
                <c:pt idx="83">
                  <c:v>4.25</c:v>
                </c:pt>
                <c:pt idx="84">
                  <c:v>4.3</c:v>
                </c:pt>
                <c:pt idx="85">
                  <c:v>4.3499999999999996</c:v>
                </c:pt>
                <c:pt idx="86">
                  <c:v>4.3499999999999996</c:v>
                </c:pt>
                <c:pt idx="87">
                  <c:v>4.3499999999999996</c:v>
                </c:pt>
                <c:pt idx="88">
                  <c:v>4.45</c:v>
                </c:pt>
                <c:pt idx="89">
                  <c:v>4.49</c:v>
                </c:pt>
                <c:pt idx="90">
                  <c:v>4.49</c:v>
                </c:pt>
                <c:pt idx="91">
                  <c:v>4.49</c:v>
                </c:pt>
                <c:pt idx="92">
                  <c:v>4.5199999999999996</c:v>
                </c:pt>
                <c:pt idx="93">
                  <c:v>4.5199999999999996</c:v>
                </c:pt>
                <c:pt idx="94">
                  <c:v>4.5199999999999996</c:v>
                </c:pt>
                <c:pt idx="95">
                  <c:v>4.53</c:v>
                </c:pt>
                <c:pt idx="96">
                  <c:v>4.45</c:v>
                </c:pt>
                <c:pt idx="97">
                  <c:v>4.45</c:v>
                </c:pt>
                <c:pt idx="98">
                  <c:v>4.45</c:v>
                </c:pt>
                <c:pt idx="99">
                  <c:v>4.5</c:v>
                </c:pt>
                <c:pt idx="100">
                  <c:v>4.58</c:v>
                </c:pt>
                <c:pt idx="101">
                  <c:v>4.55</c:v>
                </c:pt>
                <c:pt idx="102">
                  <c:v>4.63</c:v>
                </c:pt>
              </c:numCache>
            </c:numRef>
          </c:val>
          <c:smooth val="0"/>
          <c:extLst>
            <c:ext xmlns:c16="http://schemas.microsoft.com/office/drawing/2014/chart" uri="{C3380CC4-5D6E-409C-BE32-E72D297353CC}">
              <c16:uniqueId val="{00000000-D75F-4836-9F7F-BDCA67E1DC9F}"/>
            </c:ext>
          </c:extLst>
        </c:ser>
        <c:dLbls>
          <c:showLegendKey val="0"/>
          <c:showVal val="0"/>
          <c:showCatName val="0"/>
          <c:showSerName val="0"/>
          <c:showPercent val="0"/>
          <c:showBubbleSize val="0"/>
        </c:dLbls>
        <c:smooth val="0"/>
        <c:axId val="564097920"/>
        <c:axId val="564099360"/>
      </c:lineChart>
      <c:dateAx>
        <c:axId val="564097920"/>
        <c:scaling>
          <c:orientation val="minMax"/>
        </c:scaling>
        <c:delete val="0"/>
        <c:axPos val="b"/>
        <c:numFmt formatCode="yyyy/m/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mn-cs"/>
              </a:defRPr>
            </a:pPr>
            <a:endParaRPr lang="zh-CN"/>
          </a:p>
        </c:txPr>
        <c:crossAx val="564099360"/>
        <c:crosses val="autoZero"/>
        <c:auto val="1"/>
        <c:lblOffset val="100"/>
        <c:baseTimeUnit val="days"/>
      </c:dateAx>
      <c:valAx>
        <c:axId val="564099360"/>
        <c:scaling>
          <c:orientation val="minMax"/>
        </c:scaling>
        <c:delete val="0"/>
        <c:axPos val="l"/>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mn-cs"/>
              </a:defRPr>
            </a:pPr>
            <a:endParaRPr lang="zh-CN"/>
          </a:p>
        </c:txPr>
        <c:crossAx val="56409792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latin typeface="楷体" panose="02010609060101010101" pitchFamily="49" charset="-122"/>
          <a:ea typeface="楷体" panose="02010609060101010101" pitchFamily="49" charset="-122"/>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mn-cs"/>
              </a:defRPr>
            </a:pPr>
            <a:r>
              <a:rPr lang="zh-CN" b="1" dirty="0"/>
              <a:t>样本市场油料米周度到货数量（吨）</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mn-cs"/>
            </a:defRPr>
          </a:pPr>
          <a:endParaRPr lang="zh-CN"/>
        </a:p>
      </c:txPr>
    </c:title>
    <c:autoTitleDeleted val="0"/>
    <c:plotArea>
      <c:layout/>
      <c:lineChart>
        <c:grouping val="standard"/>
        <c:varyColors val="0"/>
        <c:ser>
          <c:idx val="0"/>
          <c:order val="0"/>
          <c:tx>
            <c:strRef>
              <c:f>市场方面!$N$3</c:f>
              <c:strCache>
                <c:ptCount val="1"/>
                <c:pt idx="0">
                  <c:v>21/22产季</c:v>
                </c:pt>
              </c:strCache>
            </c:strRef>
          </c:tx>
          <c:spPr>
            <a:ln w="28575" cap="rnd">
              <a:solidFill>
                <a:schemeClr val="accent1"/>
              </a:solidFill>
              <a:round/>
            </a:ln>
            <a:effectLst/>
          </c:spPr>
          <c:marker>
            <c:symbol val="none"/>
          </c:marker>
          <c:cat>
            <c:strRef>
              <c:f>市场方面!$M$4:$M$27</c:f>
              <c:strCache>
                <c:ptCount val="24"/>
                <c:pt idx="0">
                  <c:v>1周</c:v>
                </c:pt>
                <c:pt idx="1">
                  <c:v>2周</c:v>
                </c:pt>
                <c:pt idx="2">
                  <c:v>3周</c:v>
                </c:pt>
                <c:pt idx="3">
                  <c:v>4周</c:v>
                </c:pt>
                <c:pt idx="4">
                  <c:v>5周</c:v>
                </c:pt>
                <c:pt idx="5">
                  <c:v>6周</c:v>
                </c:pt>
                <c:pt idx="6">
                  <c:v>7周</c:v>
                </c:pt>
                <c:pt idx="7">
                  <c:v>8周</c:v>
                </c:pt>
                <c:pt idx="8">
                  <c:v>9周</c:v>
                </c:pt>
                <c:pt idx="9">
                  <c:v>10周</c:v>
                </c:pt>
                <c:pt idx="10">
                  <c:v>11周</c:v>
                </c:pt>
                <c:pt idx="11">
                  <c:v>12周</c:v>
                </c:pt>
                <c:pt idx="12">
                  <c:v>13周</c:v>
                </c:pt>
                <c:pt idx="13">
                  <c:v>14周</c:v>
                </c:pt>
                <c:pt idx="14">
                  <c:v>15周</c:v>
                </c:pt>
                <c:pt idx="15">
                  <c:v>16周</c:v>
                </c:pt>
                <c:pt idx="16">
                  <c:v>17周</c:v>
                </c:pt>
                <c:pt idx="17">
                  <c:v>18周</c:v>
                </c:pt>
                <c:pt idx="18">
                  <c:v>19周</c:v>
                </c:pt>
                <c:pt idx="19">
                  <c:v>20周</c:v>
                </c:pt>
                <c:pt idx="20">
                  <c:v>21周</c:v>
                </c:pt>
                <c:pt idx="21">
                  <c:v>22周</c:v>
                </c:pt>
                <c:pt idx="22">
                  <c:v>23周</c:v>
                </c:pt>
                <c:pt idx="23">
                  <c:v>24周</c:v>
                </c:pt>
              </c:strCache>
            </c:strRef>
          </c:cat>
          <c:val>
            <c:numRef>
              <c:f>市场方面!$N$4:$N$27</c:f>
              <c:numCache>
                <c:formatCode>0_ </c:formatCode>
                <c:ptCount val="24"/>
                <c:pt idx="0">
                  <c:v>9350</c:v>
                </c:pt>
                <c:pt idx="1">
                  <c:v>8618</c:v>
                </c:pt>
                <c:pt idx="2">
                  <c:v>6084</c:v>
                </c:pt>
                <c:pt idx="3">
                  <c:v>5946</c:v>
                </c:pt>
                <c:pt idx="4">
                  <c:v>6222</c:v>
                </c:pt>
                <c:pt idx="5">
                  <c:v>3730</c:v>
                </c:pt>
                <c:pt idx="6">
                  <c:v>6291</c:v>
                </c:pt>
                <c:pt idx="7">
                  <c:v>8210</c:v>
                </c:pt>
                <c:pt idx="8">
                  <c:v>10384</c:v>
                </c:pt>
                <c:pt idx="9">
                  <c:v>12326</c:v>
                </c:pt>
                <c:pt idx="10">
                  <c:v>7952</c:v>
                </c:pt>
                <c:pt idx="11">
                  <c:v>10063</c:v>
                </c:pt>
                <c:pt idx="12">
                  <c:v>9768</c:v>
                </c:pt>
                <c:pt idx="13">
                  <c:v>6637</c:v>
                </c:pt>
                <c:pt idx="14">
                  <c:v>7467</c:v>
                </c:pt>
                <c:pt idx="15">
                  <c:v>5186</c:v>
                </c:pt>
                <c:pt idx="16">
                  <c:v>7552</c:v>
                </c:pt>
                <c:pt idx="17">
                  <c:v>9150</c:v>
                </c:pt>
                <c:pt idx="18">
                  <c:v>5609</c:v>
                </c:pt>
                <c:pt idx="19">
                  <c:v>8230</c:v>
                </c:pt>
                <c:pt idx="20">
                  <c:v>7692</c:v>
                </c:pt>
                <c:pt idx="21">
                  <c:v>8788</c:v>
                </c:pt>
                <c:pt idx="22">
                  <c:v>8294</c:v>
                </c:pt>
                <c:pt idx="23">
                  <c:v>7413</c:v>
                </c:pt>
              </c:numCache>
            </c:numRef>
          </c:val>
          <c:smooth val="0"/>
          <c:extLst>
            <c:ext xmlns:c16="http://schemas.microsoft.com/office/drawing/2014/chart" uri="{C3380CC4-5D6E-409C-BE32-E72D297353CC}">
              <c16:uniqueId val="{00000000-1D24-440A-B5FD-AFDEBA50EFB4}"/>
            </c:ext>
          </c:extLst>
        </c:ser>
        <c:ser>
          <c:idx val="1"/>
          <c:order val="1"/>
          <c:tx>
            <c:strRef>
              <c:f>市场方面!$O$3</c:f>
              <c:strCache>
                <c:ptCount val="1"/>
                <c:pt idx="0">
                  <c:v>22/23产季</c:v>
                </c:pt>
              </c:strCache>
            </c:strRef>
          </c:tx>
          <c:spPr>
            <a:ln w="28575" cap="rnd">
              <a:solidFill>
                <a:schemeClr val="accent2"/>
              </a:solidFill>
              <a:round/>
            </a:ln>
            <a:effectLst/>
          </c:spPr>
          <c:marker>
            <c:symbol val="none"/>
          </c:marker>
          <c:cat>
            <c:strRef>
              <c:f>市场方面!$M$4:$M$27</c:f>
              <c:strCache>
                <c:ptCount val="24"/>
                <c:pt idx="0">
                  <c:v>1周</c:v>
                </c:pt>
                <c:pt idx="1">
                  <c:v>2周</c:v>
                </c:pt>
                <c:pt idx="2">
                  <c:v>3周</c:v>
                </c:pt>
                <c:pt idx="3">
                  <c:v>4周</c:v>
                </c:pt>
                <c:pt idx="4">
                  <c:v>5周</c:v>
                </c:pt>
                <c:pt idx="5">
                  <c:v>6周</c:v>
                </c:pt>
                <c:pt idx="6">
                  <c:v>7周</c:v>
                </c:pt>
                <c:pt idx="7">
                  <c:v>8周</c:v>
                </c:pt>
                <c:pt idx="8">
                  <c:v>9周</c:v>
                </c:pt>
                <c:pt idx="9">
                  <c:v>10周</c:v>
                </c:pt>
                <c:pt idx="10">
                  <c:v>11周</c:v>
                </c:pt>
                <c:pt idx="11">
                  <c:v>12周</c:v>
                </c:pt>
                <c:pt idx="12">
                  <c:v>13周</c:v>
                </c:pt>
                <c:pt idx="13">
                  <c:v>14周</c:v>
                </c:pt>
                <c:pt idx="14">
                  <c:v>15周</c:v>
                </c:pt>
                <c:pt idx="15">
                  <c:v>16周</c:v>
                </c:pt>
                <c:pt idx="16">
                  <c:v>17周</c:v>
                </c:pt>
                <c:pt idx="17">
                  <c:v>18周</c:v>
                </c:pt>
                <c:pt idx="18">
                  <c:v>19周</c:v>
                </c:pt>
                <c:pt idx="19">
                  <c:v>20周</c:v>
                </c:pt>
                <c:pt idx="20">
                  <c:v>21周</c:v>
                </c:pt>
                <c:pt idx="21">
                  <c:v>22周</c:v>
                </c:pt>
                <c:pt idx="22">
                  <c:v>23周</c:v>
                </c:pt>
                <c:pt idx="23">
                  <c:v>24周</c:v>
                </c:pt>
              </c:strCache>
            </c:strRef>
          </c:cat>
          <c:val>
            <c:numRef>
              <c:f>市场方面!$O$4:$O$27</c:f>
              <c:numCache>
                <c:formatCode>0_ </c:formatCode>
                <c:ptCount val="24"/>
                <c:pt idx="0">
                  <c:v>5608</c:v>
                </c:pt>
                <c:pt idx="1">
                  <c:v>6140</c:v>
                </c:pt>
                <c:pt idx="2">
                  <c:v>6297</c:v>
                </c:pt>
                <c:pt idx="3">
                  <c:v>5095</c:v>
                </c:pt>
                <c:pt idx="4">
                  <c:v>5095</c:v>
                </c:pt>
                <c:pt idx="5">
                  <c:v>4070</c:v>
                </c:pt>
                <c:pt idx="6">
                  <c:v>5849</c:v>
                </c:pt>
                <c:pt idx="7">
                  <c:v>10423</c:v>
                </c:pt>
                <c:pt idx="8">
                  <c:v>7984</c:v>
                </c:pt>
                <c:pt idx="9">
                  <c:v>11098</c:v>
                </c:pt>
                <c:pt idx="10">
                  <c:v>8559</c:v>
                </c:pt>
                <c:pt idx="11">
                  <c:v>6813</c:v>
                </c:pt>
                <c:pt idx="12">
                  <c:v>8053</c:v>
                </c:pt>
                <c:pt idx="13">
                  <c:v>4631</c:v>
                </c:pt>
                <c:pt idx="14">
                  <c:v>5154</c:v>
                </c:pt>
                <c:pt idx="15">
                  <c:v>3552</c:v>
                </c:pt>
                <c:pt idx="16">
                  <c:v>6006</c:v>
                </c:pt>
                <c:pt idx="17">
                  <c:v>7989</c:v>
                </c:pt>
                <c:pt idx="18">
                  <c:v>7391</c:v>
                </c:pt>
                <c:pt idx="19">
                  <c:v>6498</c:v>
                </c:pt>
                <c:pt idx="20">
                  <c:v>6856</c:v>
                </c:pt>
                <c:pt idx="21">
                  <c:v>6893</c:v>
                </c:pt>
                <c:pt idx="22">
                  <c:v>7206</c:v>
                </c:pt>
                <c:pt idx="23">
                  <c:v>6868</c:v>
                </c:pt>
              </c:numCache>
            </c:numRef>
          </c:val>
          <c:smooth val="0"/>
          <c:extLst>
            <c:ext xmlns:c16="http://schemas.microsoft.com/office/drawing/2014/chart" uri="{C3380CC4-5D6E-409C-BE32-E72D297353CC}">
              <c16:uniqueId val="{00000001-1D24-440A-B5FD-AFDEBA50EFB4}"/>
            </c:ext>
          </c:extLst>
        </c:ser>
        <c:ser>
          <c:idx val="2"/>
          <c:order val="2"/>
          <c:tx>
            <c:strRef>
              <c:f>市场方面!$P$3</c:f>
              <c:strCache>
                <c:ptCount val="1"/>
                <c:pt idx="0">
                  <c:v>23/24产季</c:v>
                </c:pt>
              </c:strCache>
            </c:strRef>
          </c:tx>
          <c:spPr>
            <a:ln w="28575" cap="rnd">
              <a:solidFill>
                <a:schemeClr val="accent3"/>
              </a:solidFill>
              <a:round/>
            </a:ln>
            <a:effectLst/>
          </c:spPr>
          <c:marker>
            <c:symbol val="none"/>
          </c:marker>
          <c:cat>
            <c:strRef>
              <c:f>市场方面!$M$4:$M$27</c:f>
              <c:strCache>
                <c:ptCount val="24"/>
                <c:pt idx="0">
                  <c:v>1周</c:v>
                </c:pt>
                <c:pt idx="1">
                  <c:v>2周</c:v>
                </c:pt>
                <c:pt idx="2">
                  <c:v>3周</c:v>
                </c:pt>
                <c:pt idx="3">
                  <c:v>4周</c:v>
                </c:pt>
                <c:pt idx="4">
                  <c:v>5周</c:v>
                </c:pt>
                <c:pt idx="5">
                  <c:v>6周</c:v>
                </c:pt>
                <c:pt idx="6">
                  <c:v>7周</c:v>
                </c:pt>
                <c:pt idx="7">
                  <c:v>8周</c:v>
                </c:pt>
                <c:pt idx="8">
                  <c:v>9周</c:v>
                </c:pt>
                <c:pt idx="9">
                  <c:v>10周</c:v>
                </c:pt>
                <c:pt idx="10">
                  <c:v>11周</c:v>
                </c:pt>
                <c:pt idx="11">
                  <c:v>12周</c:v>
                </c:pt>
                <c:pt idx="12">
                  <c:v>13周</c:v>
                </c:pt>
                <c:pt idx="13">
                  <c:v>14周</c:v>
                </c:pt>
                <c:pt idx="14">
                  <c:v>15周</c:v>
                </c:pt>
                <c:pt idx="15">
                  <c:v>16周</c:v>
                </c:pt>
                <c:pt idx="16">
                  <c:v>17周</c:v>
                </c:pt>
                <c:pt idx="17">
                  <c:v>18周</c:v>
                </c:pt>
                <c:pt idx="18">
                  <c:v>19周</c:v>
                </c:pt>
                <c:pt idx="19">
                  <c:v>20周</c:v>
                </c:pt>
                <c:pt idx="20">
                  <c:v>21周</c:v>
                </c:pt>
                <c:pt idx="21">
                  <c:v>22周</c:v>
                </c:pt>
                <c:pt idx="22">
                  <c:v>23周</c:v>
                </c:pt>
                <c:pt idx="23">
                  <c:v>24周</c:v>
                </c:pt>
              </c:strCache>
            </c:strRef>
          </c:cat>
          <c:val>
            <c:numRef>
              <c:f>市场方面!$P$4:$P$27</c:f>
              <c:numCache>
                <c:formatCode>0_ </c:formatCode>
                <c:ptCount val="24"/>
                <c:pt idx="0">
                  <c:v>5145</c:v>
                </c:pt>
                <c:pt idx="1">
                  <c:v>5863</c:v>
                </c:pt>
                <c:pt idx="2">
                  <c:v>4810</c:v>
                </c:pt>
                <c:pt idx="3">
                  <c:v>4215</c:v>
                </c:pt>
                <c:pt idx="4">
                  <c:v>3518</c:v>
                </c:pt>
                <c:pt idx="5">
                  <c:v>6519</c:v>
                </c:pt>
                <c:pt idx="6">
                  <c:v>9240</c:v>
                </c:pt>
                <c:pt idx="7">
                  <c:v>9345</c:v>
                </c:pt>
                <c:pt idx="8">
                  <c:v>8715</c:v>
                </c:pt>
                <c:pt idx="9">
                  <c:v>6765</c:v>
                </c:pt>
                <c:pt idx="10">
                  <c:v>9922</c:v>
                </c:pt>
                <c:pt idx="11">
                  <c:v>9223</c:v>
                </c:pt>
                <c:pt idx="12">
                  <c:v>9030</c:v>
                </c:pt>
                <c:pt idx="13">
                  <c:v>9055</c:v>
                </c:pt>
                <c:pt idx="14">
                  <c:v>8033</c:v>
                </c:pt>
                <c:pt idx="15">
                  <c:v>8995</c:v>
                </c:pt>
                <c:pt idx="16">
                  <c:v>8330</c:v>
                </c:pt>
                <c:pt idx="17">
                  <c:v>7875</c:v>
                </c:pt>
                <c:pt idx="18">
                  <c:v>9293</c:v>
                </c:pt>
                <c:pt idx="19">
                  <c:v>8418</c:v>
                </c:pt>
                <c:pt idx="20">
                  <c:v>6825</c:v>
                </c:pt>
                <c:pt idx="21">
                  <c:v>10850</c:v>
                </c:pt>
                <c:pt idx="22">
                  <c:v>10290</c:v>
                </c:pt>
                <c:pt idx="23">
                  <c:v>10360</c:v>
                </c:pt>
              </c:numCache>
            </c:numRef>
          </c:val>
          <c:smooth val="0"/>
          <c:extLst>
            <c:ext xmlns:c16="http://schemas.microsoft.com/office/drawing/2014/chart" uri="{C3380CC4-5D6E-409C-BE32-E72D297353CC}">
              <c16:uniqueId val="{00000002-1D24-440A-B5FD-AFDEBA50EFB4}"/>
            </c:ext>
          </c:extLst>
        </c:ser>
        <c:ser>
          <c:idx val="3"/>
          <c:order val="3"/>
          <c:tx>
            <c:strRef>
              <c:f>市场方面!$Q$3</c:f>
              <c:strCache>
                <c:ptCount val="1"/>
                <c:pt idx="0">
                  <c:v>24/25产季</c:v>
                </c:pt>
              </c:strCache>
            </c:strRef>
          </c:tx>
          <c:spPr>
            <a:ln w="28575" cap="rnd">
              <a:solidFill>
                <a:srgbClr val="FF0000"/>
              </a:solidFill>
              <a:round/>
            </a:ln>
            <a:effectLst/>
          </c:spPr>
          <c:marker>
            <c:symbol val="none"/>
          </c:marker>
          <c:cat>
            <c:strRef>
              <c:f>市场方面!$M$4:$M$27</c:f>
              <c:strCache>
                <c:ptCount val="24"/>
                <c:pt idx="0">
                  <c:v>1周</c:v>
                </c:pt>
                <c:pt idx="1">
                  <c:v>2周</c:v>
                </c:pt>
                <c:pt idx="2">
                  <c:v>3周</c:v>
                </c:pt>
                <c:pt idx="3">
                  <c:v>4周</c:v>
                </c:pt>
                <c:pt idx="4">
                  <c:v>5周</c:v>
                </c:pt>
                <c:pt idx="5">
                  <c:v>6周</c:v>
                </c:pt>
                <c:pt idx="6">
                  <c:v>7周</c:v>
                </c:pt>
                <c:pt idx="7">
                  <c:v>8周</c:v>
                </c:pt>
                <c:pt idx="8">
                  <c:v>9周</c:v>
                </c:pt>
                <c:pt idx="9">
                  <c:v>10周</c:v>
                </c:pt>
                <c:pt idx="10">
                  <c:v>11周</c:v>
                </c:pt>
                <c:pt idx="11">
                  <c:v>12周</c:v>
                </c:pt>
                <c:pt idx="12">
                  <c:v>13周</c:v>
                </c:pt>
                <c:pt idx="13">
                  <c:v>14周</c:v>
                </c:pt>
                <c:pt idx="14">
                  <c:v>15周</c:v>
                </c:pt>
                <c:pt idx="15">
                  <c:v>16周</c:v>
                </c:pt>
                <c:pt idx="16">
                  <c:v>17周</c:v>
                </c:pt>
                <c:pt idx="17">
                  <c:v>18周</c:v>
                </c:pt>
                <c:pt idx="18">
                  <c:v>19周</c:v>
                </c:pt>
                <c:pt idx="19">
                  <c:v>20周</c:v>
                </c:pt>
                <c:pt idx="20">
                  <c:v>21周</c:v>
                </c:pt>
                <c:pt idx="21">
                  <c:v>22周</c:v>
                </c:pt>
                <c:pt idx="22">
                  <c:v>23周</c:v>
                </c:pt>
                <c:pt idx="23">
                  <c:v>24周</c:v>
                </c:pt>
              </c:strCache>
            </c:strRef>
          </c:cat>
          <c:val>
            <c:numRef>
              <c:f>市场方面!$Q$4:$Q$27</c:f>
              <c:numCache>
                <c:formatCode>0_ </c:formatCode>
                <c:ptCount val="24"/>
                <c:pt idx="0">
                  <c:v>5775</c:v>
                </c:pt>
                <c:pt idx="1">
                  <c:v>5705</c:v>
                </c:pt>
                <c:pt idx="2">
                  <c:v>3847</c:v>
                </c:pt>
                <c:pt idx="3">
                  <c:v>5257</c:v>
                </c:pt>
                <c:pt idx="4">
                  <c:v>6510</c:v>
                </c:pt>
                <c:pt idx="5">
                  <c:v>11754</c:v>
                </c:pt>
                <c:pt idx="6">
                  <c:v>10360</c:v>
                </c:pt>
                <c:pt idx="7">
                  <c:v>9625</c:v>
                </c:pt>
                <c:pt idx="8">
                  <c:v>9205</c:v>
                </c:pt>
                <c:pt idx="9">
                  <c:v>9415</c:v>
                </c:pt>
                <c:pt idx="10">
                  <c:v>7420</c:v>
                </c:pt>
                <c:pt idx="11">
                  <c:v>7700</c:v>
                </c:pt>
                <c:pt idx="12">
                  <c:v>8260</c:v>
                </c:pt>
                <c:pt idx="13">
                  <c:v>7945</c:v>
                </c:pt>
                <c:pt idx="14">
                  <c:v>7478</c:v>
                </c:pt>
              </c:numCache>
            </c:numRef>
          </c:val>
          <c:smooth val="0"/>
          <c:extLst>
            <c:ext xmlns:c16="http://schemas.microsoft.com/office/drawing/2014/chart" uri="{C3380CC4-5D6E-409C-BE32-E72D297353CC}">
              <c16:uniqueId val="{00000003-1D24-440A-B5FD-AFDEBA50EFB4}"/>
            </c:ext>
          </c:extLst>
        </c:ser>
        <c:dLbls>
          <c:showLegendKey val="0"/>
          <c:showVal val="0"/>
          <c:showCatName val="0"/>
          <c:showSerName val="0"/>
          <c:showPercent val="0"/>
          <c:showBubbleSize val="0"/>
        </c:dLbls>
        <c:smooth val="0"/>
        <c:axId val="1238402720"/>
        <c:axId val="1238403200"/>
      </c:lineChart>
      <c:catAx>
        <c:axId val="1238402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mn-cs"/>
              </a:defRPr>
            </a:pPr>
            <a:endParaRPr lang="zh-CN"/>
          </a:p>
        </c:txPr>
        <c:crossAx val="1238403200"/>
        <c:crosses val="autoZero"/>
        <c:auto val="1"/>
        <c:lblAlgn val="ctr"/>
        <c:lblOffset val="100"/>
        <c:noMultiLvlLbl val="0"/>
      </c:catAx>
      <c:valAx>
        <c:axId val="1238403200"/>
        <c:scaling>
          <c:orientation val="minMax"/>
        </c:scaling>
        <c:delete val="0"/>
        <c:axPos val="l"/>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mn-cs"/>
              </a:defRPr>
            </a:pPr>
            <a:endParaRPr lang="zh-CN"/>
          </a:p>
        </c:txPr>
        <c:crossAx val="1238402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mn-cs"/>
            </a:defRPr>
          </a:pPr>
          <a:endParaRPr lang="zh-CN"/>
        </a:p>
      </c:txPr>
    </c:legend>
    <c:plotVisOnly val="1"/>
    <c:dispBlanksAs val="gap"/>
    <c:showDLblsOverMax val="0"/>
  </c:chart>
  <c:spPr>
    <a:noFill/>
    <a:ln>
      <a:noFill/>
    </a:ln>
    <a:effectLst/>
  </c:spPr>
  <c:txPr>
    <a:bodyPr/>
    <a:lstStyle/>
    <a:p>
      <a:pPr>
        <a:defRPr sz="1200">
          <a:latin typeface="楷体" panose="02010609060101010101" pitchFamily="49" charset="-122"/>
          <a:ea typeface="楷体" panose="02010609060101010101" pitchFamily="49" charset="-122"/>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mn-cs"/>
              </a:defRPr>
            </a:pPr>
            <a:r>
              <a:rPr lang="zh-CN" b="1"/>
              <a:t>样本市场油料米月度到货数量（吨）</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mn-cs"/>
            </a:defRPr>
          </a:pPr>
          <a:endParaRPr lang="zh-CN"/>
        </a:p>
      </c:txPr>
    </c:title>
    <c:autoTitleDeleted val="0"/>
    <c:plotArea>
      <c:layout/>
      <c:lineChart>
        <c:grouping val="standard"/>
        <c:varyColors val="0"/>
        <c:ser>
          <c:idx val="0"/>
          <c:order val="0"/>
          <c:tx>
            <c:strRef>
              <c:f>市场方面!$B$18</c:f>
              <c:strCache>
                <c:ptCount val="1"/>
                <c:pt idx="0">
                  <c:v>21/22产季</c:v>
                </c:pt>
              </c:strCache>
            </c:strRef>
          </c:tx>
          <c:spPr>
            <a:ln w="28575" cap="rnd">
              <a:solidFill>
                <a:schemeClr val="accent1"/>
              </a:solidFill>
              <a:round/>
            </a:ln>
            <a:effectLst/>
          </c:spPr>
          <c:marker>
            <c:symbol val="none"/>
          </c:marker>
          <c:cat>
            <c:strRef>
              <c:f>市场方面!$A$19:$A$27</c:f>
              <c:strCache>
                <c:ptCount val="9"/>
                <c:pt idx="0">
                  <c:v>8月</c:v>
                </c:pt>
                <c:pt idx="1">
                  <c:v>9月</c:v>
                </c:pt>
                <c:pt idx="2">
                  <c:v>10月</c:v>
                </c:pt>
                <c:pt idx="3">
                  <c:v>11月</c:v>
                </c:pt>
                <c:pt idx="4">
                  <c:v>12月</c:v>
                </c:pt>
                <c:pt idx="5">
                  <c:v>1月</c:v>
                </c:pt>
                <c:pt idx="6">
                  <c:v>2月</c:v>
                </c:pt>
                <c:pt idx="7">
                  <c:v>3月</c:v>
                </c:pt>
                <c:pt idx="8">
                  <c:v>4月</c:v>
                </c:pt>
              </c:strCache>
            </c:strRef>
          </c:cat>
          <c:val>
            <c:numRef>
              <c:f>市场方面!$B$19:$B$27</c:f>
              <c:numCache>
                <c:formatCode>General</c:formatCode>
                <c:ptCount val="9"/>
                <c:pt idx="0">
                  <c:v>31757</c:v>
                </c:pt>
                <c:pt idx="1">
                  <c:v>30380</c:v>
                </c:pt>
                <c:pt idx="2">
                  <c:v>39847</c:v>
                </c:pt>
                <c:pt idx="3">
                  <c:v>27429</c:v>
                </c:pt>
                <c:pt idx="4">
                  <c:v>34626</c:v>
                </c:pt>
                <c:pt idx="5">
                  <c:v>20154</c:v>
                </c:pt>
                <c:pt idx="6">
                  <c:v>15646</c:v>
                </c:pt>
                <c:pt idx="7">
                  <c:v>25077</c:v>
                </c:pt>
                <c:pt idx="8">
                  <c:v>18295</c:v>
                </c:pt>
              </c:numCache>
            </c:numRef>
          </c:val>
          <c:smooth val="0"/>
          <c:extLst>
            <c:ext xmlns:c16="http://schemas.microsoft.com/office/drawing/2014/chart" uri="{C3380CC4-5D6E-409C-BE32-E72D297353CC}">
              <c16:uniqueId val="{00000000-309F-44DA-B478-E388DE9A69DF}"/>
            </c:ext>
          </c:extLst>
        </c:ser>
        <c:ser>
          <c:idx val="1"/>
          <c:order val="1"/>
          <c:tx>
            <c:strRef>
              <c:f>市场方面!$C$18</c:f>
              <c:strCache>
                <c:ptCount val="1"/>
                <c:pt idx="0">
                  <c:v>22/23产季</c:v>
                </c:pt>
              </c:strCache>
            </c:strRef>
          </c:tx>
          <c:spPr>
            <a:ln w="28575" cap="rnd">
              <a:solidFill>
                <a:schemeClr val="accent2"/>
              </a:solidFill>
              <a:round/>
            </a:ln>
            <a:effectLst/>
          </c:spPr>
          <c:marker>
            <c:symbol val="none"/>
          </c:marker>
          <c:cat>
            <c:strRef>
              <c:f>市场方面!$A$19:$A$27</c:f>
              <c:strCache>
                <c:ptCount val="9"/>
                <c:pt idx="0">
                  <c:v>8月</c:v>
                </c:pt>
                <c:pt idx="1">
                  <c:v>9月</c:v>
                </c:pt>
                <c:pt idx="2">
                  <c:v>10月</c:v>
                </c:pt>
                <c:pt idx="3">
                  <c:v>11月</c:v>
                </c:pt>
                <c:pt idx="4">
                  <c:v>12月</c:v>
                </c:pt>
                <c:pt idx="5">
                  <c:v>1月</c:v>
                </c:pt>
                <c:pt idx="6">
                  <c:v>2月</c:v>
                </c:pt>
                <c:pt idx="7">
                  <c:v>3月</c:v>
                </c:pt>
                <c:pt idx="8">
                  <c:v>4月</c:v>
                </c:pt>
              </c:strCache>
            </c:strRef>
          </c:cat>
          <c:val>
            <c:numRef>
              <c:f>市场方面!$C$19:$C$27</c:f>
              <c:numCache>
                <c:formatCode>General</c:formatCode>
                <c:ptCount val="9"/>
                <c:pt idx="0">
                  <c:v>24816</c:v>
                </c:pt>
                <c:pt idx="1">
                  <c:v>30937</c:v>
                </c:pt>
                <c:pt idx="2">
                  <c:v>33055</c:v>
                </c:pt>
                <c:pt idx="3">
                  <c:v>23283</c:v>
                </c:pt>
                <c:pt idx="4">
                  <c:v>28913</c:v>
                </c:pt>
                <c:pt idx="5">
                  <c:v>16577</c:v>
                </c:pt>
                <c:pt idx="6">
                  <c:v>31820</c:v>
                </c:pt>
                <c:pt idx="7">
                  <c:v>27791</c:v>
                </c:pt>
                <c:pt idx="8">
                  <c:v>27196</c:v>
                </c:pt>
              </c:numCache>
            </c:numRef>
          </c:val>
          <c:smooth val="0"/>
          <c:extLst>
            <c:ext xmlns:c16="http://schemas.microsoft.com/office/drawing/2014/chart" uri="{C3380CC4-5D6E-409C-BE32-E72D297353CC}">
              <c16:uniqueId val="{00000001-309F-44DA-B478-E388DE9A69DF}"/>
            </c:ext>
          </c:extLst>
        </c:ser>
        <c:ser>
          <c:idx val="2"/>
          <c:order val="2"/>
          <c:tx>
            <c:strRef>
              <c:f>市场方面!$D$18</c:f>
              <c:strCache>
                <c:ptCount val="1"/>
                <c:pt idx="0">
                  <c:v>23/24产季</c:v>
                </c:pt>
              </c:strCache>
            </c:strRef>
          </c:tx>
          <c:spPr>
            <a:ln w="28575" cap="rnd">
              <a:solidFill>
                <a:schemeClr val="accent3"/>
              </a:solidFill>
              <a:round/>
            </a:ln>
            <a:effectLst/>
          </c:spPr>
          <c:marker>
            <c:symbol val="none"/>
          </c:marker>
          <c:cat>
            <c:strRef>
              <c:f>市场方面!$A$19:$A$27</c:f>
              <c:strCache>
                <c:ptCount val="9"/>
                <c:pt idx="0">
                  <c:v>8月</c:v>
                </c:pt>
                <c:pt idx="1">
                  <c:v>9月</c:v>
                </c:pt>
                <c:pt idx="2">
                  <c:v>10月</c:v>
                </c:pt>
                <c:pt idx="3">
                  <c:v>11月</c:v>
                </c:pt>
                <c:pt idx="4">
                  <c:v>12月</c:v>
                </c:pt>
                <c:pt idx="5">
                  <c:v>1月</c:v>
                </c:pt>
                <c:pt idx="6">
                  <c:v>2月</c:v>
                </c:pt>
                <c:pt idx="7">
                  <c:v>3月</c:v>
                </c:pt>
                <c:pt idx="8">
                  <c:v>4月</c:v>
                </c:pt>
              </c:strCache>
            </c:strRef>
          </c:cat>
          <c:val>
            <c:numRef>
              <c:f>市场方面!$D$19:$D$27</c:f>
              <c:numCache>
                <c:formatCode>General</c:formatCode>
                <c:ptCount val="9"/>
                <c:pt idx="0">
                  <c:v>20610</c:v>
                </c:pt>
                <c:pt idx="1">
                  <c:v>36309</c:v>
                </c:pt>
                <c:pt idx="2">
                  <c:v>38925</c:v>
                </c:pt>
                <c:pt idx="3">
                  <c:v>35813</c:v>
                </c:pt>
                <c:pt idx="4">
                  <c:v>39795</c:v>
                </c:pt>
                <c:pt idx="5">
                  <c:v>36070</c:v>
                </c:pt>
                <c:pt idx="6">
                  <c:v>19276</c:v>
                </c:pt>
                <c:pt idx="7">
                  <c:v>29233</c:v>
                </c:pt>
                <c:pt idx="8">
                  <c:v>31325</c:v>
                </c:pt>
              </c:numCache>
            </c:numRef>
          </c:val>
          <c:smooth val="0"/>
          <c:extLst>
            <c:ext xmlns:c16="http://schemas.microsoft.com/office/drawing/2014/chart" uri="{C3380CC4-5D6E-409C-BE32-E72D297353CC}">
              <c16:uniqueId val="{00000002-309F-44DA-B478-E388DE9A69DF}"/>
            </c:ext>
          </c:extLst>
        </c:ser>
        <c:ser>
          <c:idx val="3"/>
          <c:order val="3"/>
          <c:tx>
            <c:strRef>
              <c:f>市场方面!$E$18</c:f>
              <c:strCache>
                <c:ptCount val="1"/>
                <c:pt idx="0">
                  <c:v>24/25产季</c:v>
                </c:pt>
              </c:strCache>
            </c:strRef>
          </c:tx>
          <c:spPr>
            <a:ln w="28575" cap="rnd">
              <a:solidFill>
                <a:srgbClr val="FF0000"/>
              </a:solidFill>
              <a:round/>
            </a:ln>
            <a:effectLst/>
          </c:spPr>
          <c:marker>
            <c:symbol val="none"/>
          </c:marker>
          <c:dPt>
            <c:idx val="3"/>
            <c:marker>
              <c:symbol val="none"/>
            </c:marker>
            <c:bubble3D val="0"/>
            <c:spPr>
              <a:ln w="28575" cap="rnd">
                <a:solidFill>
                  <a:srgbClr val="FF0000"/>
                </a:solidFill>
                <a:prstDash val="sysDash"/>
                <a:round/>
              </a:ln>
              <a:effectLst/>
            </c:spPr>
            <c:extLst>
              <c:ext xmlns:c16="http://schemas.microsoft.com/office/drawing/2014/chart" uri="{C3380CC4-5D6E-409C-BE32-E72D297353CC}">
                <c16:uniqueId val="{00000004-309F-44DA-B478-E388DE9A69DF}"/>
              </c:ext>
            </c:extLst>
          </c:dPt>
          <c:dPt>
            <c:idx val="4"/>
            <c:marker>
              <c:symbol val="none"/>
            </c:marker>
            <c:bubble3D val="0"/>
            <c:spPr>
              <a:ln w="28575" cap="rnd">
                <a:solidFill>
                  <a:srgbClr val="FF0000"/>
                </a:solidFill>
                <a:prstDash val="sysDash"/>
                <a:round/>
              </a:ln>
              <a:effectLst/>
            </c:spPr>
            <c:extLst>
              <c:ext xmlns:c16="http://schemas.microsoft.com/office/drawing/2014/chart" uri="{C3380CC4-5D6E-409C-BE32-E72D297353CC}">
                <c16:uniqueId val="{00000006-309F-44DA-B478-E388DE9A69DF}"/>
              </c:ext>
            </c:extLst>
          </c:dPt>
          <c:dPt>
            <c:idx val="5"/>
            <c:marker>
              <c:symbol val="none"/>
            </c:marker>
            <c:bubble3D val="0"/>
            <c:spPr>
              <a:ln w="28575" cap="rnd">
                <a:solidFill>
                  <a:srgbClr val="FF0000"/>
                </a:solidFill>
                <a:prstDash val="sysDash"/>
                <a:round/>
              </a:ln>
              <a:effectLst/>
            </c:spPr>
            <c:extLst>
              <c:ext xmlns:c16="http://schemas.microsoft.com/office/drawing/2014/chart" uri="{C3380CC4-5D6E-409C-BE32-E72D297353CC}">
                <c16:uniqueId val="{00000008-309F-44DA-B478-E388DE9A69DF}"/>
              </c:ext>
            </c:extLst>
          </c:dPt>
          <c:cat>
            <c:strRef>
              <c:f>市场方面!$A$19:$A$27</c:f>
              <c:strCache>
                <c:ptCount val="9"/>
                <c:pt idx="0">
                  <c:v>8月</c:v>
                </c:pt>
                <c:pt idx="1">
                  <c:v>9月</c:v>
                </c:pt>
                <c:pt idx="2">
                  <c:v>10月</c:v>
                </c:pt>
                <c:pt idx="3">
                  <c:v>11月</c:v>
                </c:pt>
                <c:pt idx="4">
                  <c:v>12月</c:v>
                </c:pt>
                <c:pt idx="5">
                  <c:v>1月</c:v>
                </c:pt>
                <c:pt idx="6">
                  <c:v>2月</c:v>
                </c:pt>
                <c:pt idx="7">
                  <c:v>3月</c:v>
                </c:pt>
                <c:pt idx="8">
                  <c:v>4月</c:v>
                </c:pt>
              </c:strCache>
            </c:strRef>
          </c:cat>
          <c:val>
            <c:numRef>
              <c:f>市场方面!$E$19:$E$27</c:f>
              <c:numCache>
                <c:formatCode>General</c:formatCode>
                <c:ptCount val="9"/>
                <c:pt idx="0">
                  <c:v>23419</c:v>
                </c:pt>
                <c:pt idx="1">
                  <c:v>41889</c:v>
                </c:pt>
                <c:pt idx="2">
                  <c:v>36500</c:v>
                </c:pt>
                <c:pt idx="3">
                  <c:v>37000</c:v>
                </c:pt>
                <c:pt idx="4">
                  <c:v>41000</c:v>
                </c:pt>
                <c:pt idx="5">
                  <c:v>34000</c:v>
                </c:pt>
              </c:numCache>
            </c:numRef>
          </c:val>
          <c:smooth val="0"/>
          <c:extLst>
            <c:ext xmlns:c16="http://schemas.microsoft.com/office/drawing/2014/chart" uri="{C3380CC4-5D6E-409C-BE32-E72D297353CC}">
              <c16:uniqueId val="{00000009-309F-44DA-B478-E388DE9A69DF}"/>
            </c:ext>
          </c:extLst>
        </c:ser>
        <c:dLbls>
          <c:showLegendKey val="0"/>
          <c:showVal val="0"/>
          <c:showCatName val="0"/>
          <c:showSerName val="0"/>
          <c:showPercent val="0"/>
          <c:showBubbleSize val="0"/>
        </c:dLbls>
        <c:smooth val="0"/>
        <c:axId val="938274080"/>
        <c:axId val="938273600"/>
      </c:lineChart>
      <c:catAx>
        <c:axId val="93827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mn-cs"/>
              </a:defRPr>
            </a:pPr>
            <a:endParaRPr lang="zh-CN"/>
          </a:p>
        </c:txPr>
        <c:crossAx val="938273600"/>
        <c:crosses val="autoZero"/>
        <c:auto val="1"/>
        <c:lblAlgn val="ctr"/>
        <c:lblOffset val="100"/>
        <c:noMultiLvlLbl val="0"/>
      </c:catAx>
      <c:valAx>
        <c:axId val="9382736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mn-cs"/>
              </a:defRPr>
            </a:pPr>
            <a:endParaRPr lang="zh-CN"/>
          </a:p>
        </c:txPr>
        <c:crossAx val="938274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mn-cs"/>
            </a:defRPr>
          </a:pPr>
          <a:endParaRPr lang="zh-CN"/>
        </a:p>
      </c:txPr>
    </c:legend>
    <c:plotVisOnly val="1"/>
    <c:dispBlanksAs val="gap"/>
    <c:showDLblsOverMax val="0"/>
  </c:chart>
  <c:spPr>
    <a:solidFill>
      <a:schemeClr val="bg1"/>
    </a:solidFill>
    <a:ln w="9525" cap="flat" cmpd="sng" algn="ctr">
      <a:noFill/>
      <a:round/>
    </a:ln>
    <a:effectLst/>
  </c:spPr>
  <c:txPr>
    <a:bodyPr/>
    <a:lstStyle/>
    <a:p>
      <a:pPr>
        <a:defRPr sz="1200">
          <a:latin typeface="楷体" panose="02010609060101010101" pitchFamily="49" charset="-122"/>
          <a:ea typeface="楷体" panose="02010609060101010101" pitchFamily="49" charset="-122"/>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楷体" panose="02010609060101010101" pitchFamily="49" charset="-122"/>
                <a:ea typeface="楷体" panose="02010609060101010101" pitchFamily="49" charset="-122"/>
                <a:cs typeface="+mn-cs"/>
              </a:defRPr>
            </a:pPr>
            <a:r>
              <a:rPr lang="zh-CN" altLang="en-US" b="1" dirty="0"/>
              <a:t>花生油厂参考榨利（元</a:t>
            </a:r>
            <a:r>
              <a:rPr lang="en-US" altLang="zh-CN" b="1" dirty="0"/>
              <a:t>/</a:t>
            </a:r>
            <a:r>
              <a:rPr lang="zh-CN" altLang="en-US" b="1" dirty="0"/>
              <a:t>吨）</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楷体" panose="02010609060101010101" pitchFamily="49" charset="-122"/>
              <a:ea typeface="楷体" panose="02010609060101010101" pitchFamily="49" charset="-122"/>
              <a:cs typeface="+mn-cs"/>
            </a:defRPr>
          </a:pPr>
          <a:endParaRPr lang="zh-CN"/>
        </a:p>
      </c:txPr>
    </c:title>
    <c:autoTitleDeleted val="0"/>
    <c:plotArea>
      <c:layout>
        <c:manualLayout>
          <c:layoutTarget val="inner"/>
          <c:xMode val="edge"/>
          <c:yMode val="edge"/>
          <c:x val="0.1130317147856518"/>
          <c:y val="0.13981481481481484"/>
          <c:w val="0.834836176727909"/>
          <c:h val="0.63022090988626434"/>
        </c:manualLayout>
      </c:layout>
      <c:areaChart>
        <c:grouping val="standard"/>
        <c:varyColors val="0"/>
        <c:ser>
          <c:idx val="3"/>
          <c:order val="0"/>
          <c:spPr>
            <a:solidFill>
              <a:srgbClr val="FF0000"/>
            </a:solidFill>
            <a:ln>
              <a:noFill/>
            </a:ln>
            <a:effectLst/>
          </c:spPr>
          <c:cat>
            <c:numRef>
              <c:f>花生榨利!$Q$5:$Q$282</c:f>
              <c:numCache>
                <c:formatCode>yyyy/mm/dd;@</c:formatCode>
                <c:ptCount val="278"/>
                <c:pt idx="0">
                  <c:v>45615</c:v>
                </c:pt>
                <c:pt idx="1">
                  <c:v>45614</c:v>
                </c:pt>
                <c:pt idx="2">
                  <c:v>45611</c:v>
                </c:pt>
                <c:pt idx="3">
                  <c:v>45610</c:v>
                </c:pt>
                <c:pt idx="4">
                  <c:v>45609</c:v>
                </c:pt>
                <c:pt idx="5">
                  <c:v>45608</c:v>
                </c:pt>
                <c:pt idx="6">
                  <c:v>45607</c:v>
                </c:pt>
                <c:pt idx="7">
                  <c:v>45604</c:v>
                </c:pt>
                <c:pt idx="8">
                  <c:v>45603</c:v>
                </c:pt>
                <c:pt idx="9">
                  <c:v>45602</c:v>
                </c:pt>
                <c:pt idx="10">
                  <c:v>45601</c:v>
                </c:pt>
                <c:pt idx="11">
                  <c:v>45600</c:v>
                </c:pt>
                <c:pt idx="12">
                  <c:v>45597</c:v>
                </c:pt>
                <c:pt idx="13">
                  <c:v>45596</c:v>
                </c:pt>
                <c:pt idx="14">
                  <c:v>45595</c:v>
                </c:pt>
                <c:pt idx="15">
                  <c:v>45594</c:v>
                </c:pt>
                <c:pt idx="16">
                  <c:v>45593</c:v>
                </c:pt>
                <c:pt idx="17">
                  <c:v>45590</c:v>
                </c:pt>
                <c:pt idx="18">
                  <c:v>45589</c:v>
                </c:pt>
                <c:pt idx="19">
                  <c:v>45588</c:v>
                </c:pt>
                <c:pt idx="20">
                  <c:v>45587</c:v>
                </c:pt>
                <c:pt idx="21">
                  <c:v>45586</c:v>
                </c:pt>
                <c:pt idx="22">
                  <c:v>45583</c:v>
                </c:pt>
                <c:pt idx="23">
                  <c:v>45582</c:v>
                </c:pt>
                <c:pt idx="24">
                  <c:v>45581</c:v>
                </c:pt>
                <c:pt idx="25">
                  <c:v>45580</c:v>
                </c:pt>
                <c:pt idx="26">
                  <c:v>45579</c:v>
                </c:pt>
                <c:pt idx="27">
                  <c:v>45576</c:v>
                </c:pt>
                <c:pt idx="28">
                  <c:v>45575</c:v>
                </c:pt>
                <c:pt idx="29">
                  <c:v>45574</c:v>
                </c:pt>
                <c:pt idx="30">
                  <c:v>45573</c:v>
                </c:pt>
                <c:pt idx="31">
                  <c:v>45565</c:v>
                </c:pt>
                <c:pt idx="32">
                  <c:v>45562</c:v>
                </c:pt>
                <c:pt idx="33">
                  <c:v>45561</c:v>
                </c:pt>
                <c:pt idx="34">
                  <c:v>45560</c:v>
                </c:pt>
                <c:pt idx="35">
                  <c:v>45559</c:v>
                </c:pt>
                <c:pt idx="36">
                  <c:v>45558</c:v>
                </c:pt>
                <c:pt idx="37">
                  <c:v>45555</c:v>
                </c:pt>
                <c:pt idx="38">
                  <c:v>45554</c:v>
                </c:pt>
                <c:pt idx="39">
                  <c:v>45553</c:v>
                </c:pt>
                <c:pt idx="40">
                  <c:v>45548</c:v>
                </c:pt>
                <c:pt idx="41">
                  <c:v>45547</c:v>
                </c:pt>
                <c:pt idx="42">
                  <c:v>45546</c:v>
                </c:pt>
                <c:pt idx="43">
                  <c:v>45545</c:v>
                </c:pt>
                <c:pt idx="44">
                  <c:v>45544</c:v>
                </c:pt>
                <c:pt idx="45">
                  <c:v>45541</c:v>
                </c:pt>
                <c:pt idx="46">
                  <c:v>45540</c:v>
                </c:pt>
                <c:pt idx="47">
                  <c:v>45539</c:v>
                </c:pt>
                <c:pt idx="48">
                  <c:v>45538</c:v>
                </c:pt>
                <c:pt idx="49">
                  <c:v>45537</c:v>
                </c:pt>
                <c:pt idx="50">
                  <c:v>45534</c:v>
                </c:pt>
                <c:pt idx="51">
                  <c:v>45533</c:v>
                </c:pt>
                <c:pt idx="52">
                  <c:v>45532</c:v>
                </c:pt>
                <c:pt idx="53">
                  <c:v>45531</c:v>
                </c:pt>
                <c:pt idx="54">
                  <c:v>45530</c:v>
                </c:pt>
                <c:pt idx="55">
                  <c:v>45527</c:v>
                </c:pt>
                <c:pt idx="56">
                  <c:v>45526</c:v>
                </c:pt>
                <c:pt idx="57">
                  <c:v>45525</c:v>
                </c:pt>
                <c:pt idx="58">
                  <c:v>45524</c:v>
                </c:pt>
                <c:pt idx="59">
                  <c:v>45523</c:v>
                </c:pt>
                <c:pt idx="60">
                  <c:v>45520</c:v>
                </c:pt>
                <c:pt idx="61">
                  <c:v>45519</c:v>
                </c:pt>
                <c:pt idx="62">
                  <c:v>45518</c:v>
                </c:pt>
                <c:pt idx="63">
                  <c:v>45517</c:v>
                </c:pt>
                <c:pt idx="64">
                  <c:v>45516</c:v>
                </c:pt>
                <c:pt idx="65">
                  <c:v>45513</c:v>
                </c:pt>
                <c:pt idx="66">
                  <c:v>45512</c:v>
                </c:pt>
                <c:pt idx="67">
                  <c:v>45511</c:v>
                </c:pt>
                <c:pt idx="68">
                  <c:v>45510</c:v>
                </c:pt>
                <c:pt idx="69">
                  <c:v>45509</c:v>
                </c:pt>
                <c:pt idx="70">
                  <c:v>45506</c:v>
                </c:pt>
                <c:pt idx="71">
                  <c:v>45505</c:v>
                </c:pt>
                <c:pt idx="72">
                  <c:v>45504</c:v>
                </c:pt>
                <c:pt idx="73">
                  <c:v>45503</c:v>
                </c:pt>
                <c:pt idx="74">
                  <c:v>45502</c:v>
                </c:pt>
                <c:pt idx="75">
                  <c:v>45499</c:v>
                </c:pt>
                <c:pt idx="76">
                  <c:v>45498</c:v>
                </c:pt>
                <c:pt idx="77">
                  <c:v>45497</c:v>
                </c:pt>
                <c:pt idx="78">
                  <c:v>45496</c:v>
                </c:pt>
                <c:pt idx="79">
                  <c:v>45495</c:v>
                </c:pt>
                <c:pt idx="80">
                  <c:v>45492</c:v>
                </c:pt>
                <c:pt idx="81">
                  <c:v>45491</c:v>
                </c:pt>
                <c:pt idx="82">
                  <c:v>45490</c:v>
                </c:pt>
                <c:pt idx="83">
                  <c:v>45489</c:v>
                </c:pt>
                <c:pt idx="84">
                  <c:v>45488</c:v>
                </c:pt>
                <c:pt idx="85">
                  <c:v>45485</c:v>
                </c:pt>
                <c:pt idx="86">
                  <c:v>45484</c:v>
                </c:pt>
                <c:pt idx="87">
                  <c:v>45483</c:v>
                </c:pt>
                <c:pt idx="88">
                  <c:v>45482</c:v>
                </c:pt>
                <c:pt idx="89">
                  <c:v>45481</c:v>
                </c:pt>
                <c:pt idx="90">
                  <c:v>45478</c:v>
                </c:pt>
                <c:pt idx="91">
                  <c:v>45477</c:v>
                </c:pt>
                <c:pt idx="92">
                  <c:v>45476</c:v>
                </c:pt>
                <c:pt idx="93">
                  <c:v>45475</c:v>
                </c:pt>
                <c:pt idx="94">
                  <c:v>45474</c:v>
                </c:pt>
                <c:pt idx="95">
                  <c:v>45471</c:v>
                </c:pt>
                <c:pt idx="96">
                  <c:v>45470</c:v>
                </c:pt>
                <c:pt idx="97">
                  <c:v>45469</c:v>
                </c:pt>
                <c:pt idx="98">
                  <c:v>45468</c:v>
                </c:pt>
                <c:pt idx="99">
                  <c:v>45467</c:v>
                </c:pt>
                <c:pt idx="100">
                  <c:v>45464</c:v>
                </c:pt>
                <c:pt idx="101">
                  <c:v>45463</c:v>
                </c:pt>
                <c:pt idx="102">
                  <c:v>45462</c:v>
                </c:pt>
                <c:pt idx="103">
                  <c:v>45461</c:v>
                </c:pt>
                <c:pt idx="104">
                  <c:v>45460</c:v>
                </c:pt>
                <c:pt idx="105">
                  <c:v>45457</c:v>
                </c:pt>
                <c:pt idx="106">
                  <c:v>45456</c:v>
                </c:pt>
                <c:pt idx="107">
                  <c:v>45455</c:v>
                </c:pt>
                <c:pt idx="108">
                  <c:v>45454</c:v>
                </c:pt>
                <c:pt idx="109">
                  <c:v>45450</c:v>
                </c:pt>
                <c:pt idx="110">
                  <c:v>45449</c:v>
                </c:pt>
                <c:pt idx="111">
                  <c:v>45448</c:v>
                </c:pt>
                <c:pt idx="112">
                  <c:v>45447</c:v>
                </c:pt>
                <c:pt idx="113">
                  <c:v>45446</c:v>
                </c:pt>
                <c:pt idx="114">
                  <c:v>45443</c:v>
                </c:pt>
                <c:pt idx="115">
                  <c:v>45442</c:v>
                </c:pt>
                <c:pt idx="116">
                  <c:v>45441</c:v>
                </c:pt>
                <c:pt idx="117">
                  <c:v>45440</c:v>
                </c:pt>
                <c:pt idx="118">
                  <c:v>45439</c:v>
                </c:pt>
                <c:pt idx="119">
                  <c:v>45436</c:v>
                </c:pt>
                <c:pt idx="120">
                  <c:v>45435</c:v>
                </c:pt>
                <c:pt idx="121">
                  <c:v>45434</c:v>
                </c:pt>
                <c:pt idx="122">
                  <c:v>45433</c:v>
                </c:pt>
                <c:pt idx="123">
                  <c:v>45432</c:v>
                </c:pt>
                <c:pt idx="124">
                  <c:v>45429</c:v>
                </c:pt>
                <c:pt idx="125">
                  <c:v>45428</c:v>
                </c:pt>
                <c:pt idx="126">
                  <c:v>45427</c:v>
                </c:pt>
                <c:pt idx="127">
                  <c:v>45426</c:v>
                </c:pt>
                <c:pt idx="128">
                  <c:v>45425</c:v>
                </c:pt>
                <c:pt idx="129">
                  <c:v>45422</c:v>
                </c:pt>
                <c:pt idx="130">
                  <c:v>45421</c:v>
                </c:pt>
                <c:pt idx="131">
                  <c:v>45420</c:v>
                </c:pt>
                <c:pt idx="132">
                  <c:v>45419</c:v>
                </c:pt>
                <c:pt idx="133">
                  <c:v>45418</c:v>
                </c:pt>
                <c:pt idx="134">
                  <c:v>45412</c:v>
                </c:pt>
                <c:pt idx="135">
                  <c:v>45411</c:v>
                </c:pt>
                <c:pt idx="136">
                  <c:v>45408</c:v>
                </c:pt>
                <c:pt idx="137">
                  <c:v>45407</c:v>
                </c:pt>
                <c:pt idx="138">
                  <c:v>45406</c:v>
                </c:pt>
                <c:pt idx="139">
                  <c:v>45405</c:v>
                </c:pt>
                <c:pt idx="140">
                  <c:v>45404</c:v>
                </c:pt>
                <c:pt idx="141">
                  <c:v>45401</c:v>
                </c:pt>
                <c:pt idx="142">
                  <c:v>45400</c:v>
                </c:pt>
                <c:pt idx="143">
                  <c:v>45399</c:v>
                </c:pt>
                <c:pt idx="144">
                  <c:v>45398</c:v>
                </c:pt>
                <c:pt idx="145">
                  <c:v>45397</c:v>
                </c:pt>
                <c:pt idx="146">
                  <c:v>45394</c:v>
                </c:pt>
                <c:pt idx="147">
                  <c:v>45393</c:v>
                </c:pt>
                <c:pt idx="148">
                  <c:v>45392</c:v>
                </c:pt>
                <c:pt idx="149">
                  <c:v>45391</c:v>
                </c:pt>
                <c:pt idx="150">
                  <c:v>45390</c:v>
                </c:pt>
                <c:pt idx="151">
                  <c:v>45385</c:v>
                </c:pt>
                <c:pt idx="152">
                  <c:v>45384</c:v>
                </c:pt>
                <c:pt idx="153">
                  <c:v>45383</c:v>
                </c:pt>
                <c:pt idx="154">
                  <c:v>45380</c:v>
                </c:pt>
                <c:pt idx="155">
                  <c:v>45379</c:v>
                </c:pt>
                <c:pt idx="156">
                  <c:v>45378</c:v>
                </c:pt>
                <c:pt idx="157">
                  <c:v>45377</c:v>
                </c:pt>
                <c:pt idx="158">
                  <c:v>45376</c:v>
                </c:pt>
                <c:pt idx="159">
                  <c:v>45373</c:v>
                </c:pt>
                <c:pt idx="160">
                  <c:v>45372</c:v>
                </c:pt>
                <c:pt idx="161">
                  <c:v>45371</c:v>
                </c:pt>
                <c:pt idx="162">
                  <c:v>45370</c:v>
                </c:pt>
                <c:pt idx="163">
                  <c:v>45369</c:v>
                </c:pt>
                <c:pt idx="164">
                  <c:v>45366</c:v>
                </c:pt>
                <c:pt idx="165">
                  <c:v>45365</c:v>
                </c:pt>
                <c:pt idx="166">
                  <c:v>45364</c:v>
                </c:pt>
                <c:pt idx="167">
                  <c:v>45363</c:v>
                </c:pt>
                <c:pt idx="168">
                  <c:v>45362</c:v>
                </c:pt>
                <c:pt idx="169">
                  <c:v>45359</c:v>
                </c:pt>
                <c:pt idx="170">
                  <c:v>45358</c:v>
                </c:pt>
                <c:pt idx="171">
                  <c:v>45357</c:v>
                </c:pt>
                <c:pt idx="172">
                  <c:v>45356</c:v>
                </c:pt>
                <c:pt idx="173">
                  <c:v>45355</c:v>
                </c:pt>
                <c:pt idx="174">
                  <c:v>45352</c:v>
                </c:pt>
                <c:pt idx="175">
                  <c:v>45351</c:v>
                </c:pt>
                <c:pt idx="176">
                  <c:v>45350</c:v>
                </c:pt>
                <c:pt idx="177">
                  <c:v>45349</c:v>
                </c:pt>
                <c:pt idx="178">
                  <c:v>45348</c:v>
                </c:pt>
                <c:pt idx="179">
                  <c:v>45345</c:v>
                </c:pt>
                <c:pt idx="180">
                  <c:v>45344</c:v>
                </c:pt>
                <c:pt idx="181">
                  <c:v>45343</c:v>
                </c:pt>
                <c:pt idx="182">
                  <c:v>45342</c:v>
                </c:pt>
                <c:pt idx="183">
                  <c:v>45341</c:v>
                </c:pt>
                <c:pt idx="184">
                  <c:v>45330</c:v>
                </c:pt>
                <c:pt idx="185">
                  <c:v>45329</c:v>
                </c:pt>
                <c:pt idx="186">
                  <c:v>45328</c:v>
                </c:pt>
                <c:pt idx="187">
                  <c:v>45327</c:v>
                </c:pt>
                <c:pt idx="188">
                  <c:v>45324</c:v>
                </c:pt>
                <c:pt idx="189">
                  <c:v>45323</c:v>
                </c:pt>
                <c:pt idx="190">
                  <c:v>45322</c:v>
                </c:pt>
                <c:pt idx="191">
                  <c:v>45321</c:v>
                </c:pt>
                <c:pt idx="192">
                  <c:v>45320</c:v>
                </c:pt>
                <c:pt idx="193">
                  <c:v>45317</c:v>
                </c:pt>
                <c:pt idx="194">
                  <c:v>45316</c:v>
                </c:pt>
                <c:pt idx="195">
                  <c:v>45315</c:v>
                </c:pt>
                <c:pt idx="196">
                  <c:v>45314</c:v>
                </c:pt>
                <c:pt idx="197">
                  <c:v>45313</c:v>
                </c:pt>
                <c:pt idx="198">
                  <c:v>45310</c:v>
                </c:pt>
                <c:pt idx="199">
                  <c:v>45309</c:v>
                </c:pt>
                <c:pt idx="200">
                  <c:v>45308</c:v>
                </c:pt>
                <c:pt idx="201">
                  <c:v>45307</c:v>
                </c:pt>
                <c:pt idx="202">
                  <c:v>45306</c:v>
                </c:pt>
                <c:pt idx="203">
                  <c:v>45303</c:v>
                </c:pt>
                <c:pt idx="204">
                  <c:v>45302</c:v>
                </c:pt>
                <c:pt idx="205">
                  <c:v>45301</c:v>
                </c:pt>
                <c:pt idx="206">
                  <c:v>45300</c:v>
                </c:pt>
                <c:pt idx="207">
                  <c:v>45299</c:v>
                </c:pt>
                <c:pt idx="208">
                  <c:v>45296</c:v>
                </c:pt>
                <c:pt idx="209">
                  <c:v>45295</c:v>
                </c:pt>
                <c:pt idx="210">
                  <c:v>45294</c:v>
                </c:pt>
                <c:pt idx="211">
                  <c:v>45293</c:v>
                </c:pt>
                <c:pt idx="212">
                  <c:v>45289</c:v>
                </c:pt>
                <c:pt idx="213">
                  <c:v>45288</c:v>
                </c:pt>
                <c:pt idx="214">
                  <c:v>45287</c:v>
                </c:pt>
                <c:pt idx="215">
                  <c:v>45286</c:v>
                </c:pt>
                <c:pt idx="216">
                  <c:v>45285</c:v>
                </c:pt>
                <c:pt idx="217">
                  <c:v>45282</c:v>
                </c:pt>
                <c:pt idx="218">
                  <c:v>45281</c:v>
                </c:pt>
                <c:pt idx="219">
                  <c:v>45280</c:v>
                </c:pt>
                <c:pt idx="220">
                  <c:v>45279</c:v>
                </c:pt>
                <c:pt idx="221">
                  <c:v>45278</c:v>
                </c:pt>
                <c:pt idx="222">
                  <c:v>45275</c:v>
                </c:pt>
                <c:pt idx="223">
                  <c:v>45274</c:v>
                </c:pt>
                <c:pt idx="224">
                  <c:v>45273</c:v>
                </c:pt>
                <c:pt idx="225">
                  <c:v>45272</c:v>
                </c:pt>
                <c:pt idx="226">
                  <c:v>45271</c:v>
                </c:pt>
                <c:pt idx="227">
                  <c:v>45268</c:v>
                </c:pt>
                <c:pt idx="228">
                  <c:v>45267</c:v>
                </c:pt>
                <c:pt idx="229">
                  <c:v>45266</c:v>
                </c:pt>
                <c:pt idx="230">
                  <c:v>45265</c:v>
                </c:pt>
                <c:pt idx="231">
                  <c:v>45264</c:v>
                </c:pt>
                <c:pt idx="232">
                  <c:v>45261</c:v>
                </c:pt>
                <c:pt idx="233">
                  <c:v>45260</c:v>
                </c:pt>
                <c:pt idx="234">
                  <c:v>45259</c:v>
                </c:pt>
                <c:pt idx="235">
                  <c:v>45258</c:v>
                </c:pt>
                <c:pt idx="236">
                  <c:v>45257</c:v>
                </c:pt>
                <c:pt idx="237">
                  <c:v>45254</c:v>
                </c:pt>
                <c:pt idx="238">
                  <c:v>45253</c:v>
                </c:pt>
                <c:pt idx="239">
                  <c:v>45252</c:v>
                </c:pt>
                <c:pt idx="240">
                  <c:v>45251</c:v>
                </c:pt>
                <c:pt idx="241">
                  <c:v>45250</c:v>
                </c:pt>
                <c:pt idx="242">
                  <c:v>45247</c:v>
                </c:pt>
                <c:pt idx="243">
                  <c:v>45246</c:v>
                </c:pt>
                <c:pt idx="244">
                  <c:v>45245</c:v>
                </c:pt>
                <c:pt idx="245">
                  <c:v>45244</c:v>
                </c:pt>
                <c:pt idx="246">
                  <c:v>45243</c:v>
                </c:pt>
                <c:pt idx="247">
                  <c:v>45240</c:v>
                </c:pt>
                <c:pt idx="248">
                  <c:v>45239</c:v>
                </c:pt>
                <c:pt idx="249">
                  <c:v>45238</c:v>
                </c:pt>
                <c:pt idx="250">
                  <c:v>45237</c:v>
                </c:pt>
                <c:pt idx="251">
                  <c:v>45236</c:v>
                </c:pt>
                <c:pt idx="252">
                  <c:v>45233</c:v>
                </c:pt>
                <c:pt idx="253">
                  <c:v>45232</c:v>
                </c:pt>
                <c:pt idx="254">
                  <c:v>45231</c:v>
                </c:pt>
                <c:pt idx="255">
                  <c:v>45230</c:v>
                </c:pt>
                <c:pt idx="256">
                  <c:v>45229</c:v>
                </c:pt>
                <c:pt idx="257">
                  <c:v>45226</c:v>
                </c:pt>
                <c:pt idx="258">
                  <c:v>45225</c:v>
                </c:pt>
                <c:pt idx="259">
                  <c:v>45224</c:v>
                </c:pt>
                <c:pt idx="260">
                  <c:v>45223</c:v>
                </c:pt>
                <c:pt idx="261">
                  <c:v>45222</c:v>
                </c:pt>
                <c:pt idx="262">
                  <c:v>45219</c:v>
                </c:pt>
                <c:pt idx="263">
                  <c:v>45218</c:v>
                </c:pt>
                <c:pt idx="264">
                  <c:v>45217</c:v>
                </c:pt>
                <c:pt idx="265">
                  <c:v>45216</c:v>
                </c:pt>
                <c:pt idx="266">
                  <c:v>45215</c:v>
                </c:pt>
                <c:pt idx="267">
                  <c:v>45212</c:v>
                </c:pt>
                <c:pt idx="268">
                  <c:v>45211</c:v>
                </c:pt>
                <c:pt idx="269">
                  <c:v>45210</c:v>
                </c:pt>
                <c:pt idx="270">
                  <c:v>45209</c:v>
                </c:pt>
                <c:pt idx="271">
                  <c:v>45208</c:v>
                </c:pt>
                <c:pt idx="272">
                  <c:v>45197</c:v>
                </c:pt>
                <c:pt idx="273">
                  <c:v>45196</c:v>
                </c:pt>
                <c:pt idx="274">
                  <c:v>45195</c:v>
                </c:pt>
                <c:pt idx="275">
                  <c:v>45194</c:v>
                </c:pt>
                <c:pt idx="276">
                  <c:v>45191</c:v>
                </c:pt>
                <c:pt idx="277">
                  <c:v>45190</c:v>
                </c:pt>
              </c:numCache>
            </c:numRef>
          </c:cat>
          <c:val>
            <c:numRef>
              <c:f>花生榨利!$U$5:$U$282</c:f>
              <c:numCache>
                <c:formatCode>General</c:formatCode>
                <c:ptCount val="278"/>
                <c:pt idx="0">
                  <c:v>-66</c:v>
                </c:pt>
                <c:pt idx="1">
                  <c:v>-66</c:v>
                </c:pt>
                <c:pt idx="2">
                  <c:v>-76.399999999999636</c:v>
                </c:pt>
                <c:pt idx="3">
                  <c:v>-76.399999999999636</c:v>
                </c:pt>
                <c:pt idx="4">
                  <c:v>-120.39999999999964</c:v>
                </c:pt>
                <c:pt idx="5">
                  <c:v>-120.39999999999964</c:v>
                </c:pt>
                <c:pt idx="6">
                  <c:v>-120.39999999999964</c:v>
                </c:pt>
                <c:pt idx="7">
                  <c:v>-64.399999999999636</c:v>
                </c:pt>
                <c:pt idx="8">
                  <c:v>-142</c:v>
                </c:pt>
                <c:pt idx="9">
                  <c:v>-116</c:v>
                </c:pt>
                <c:pt idx="10">
                  <c:v>-95.199999999999818</c:v>
                </c:pt>
                <c:pt idx="11">
                  <c:v>-140</c:v>
                </c:pt>
                <c:pt idx="12">
                  <c:v>-140</c:v>
                </c:pt>
                <c:pt idx="13">
                  <c:v>-96</c:v>
                </c:pt>
                <c:pt idx="14">
                  <c:v>-96</c:v>
                </c:pt>
                <c:pt idx="15">
                  <c:v>-96</c:v>
                </c:pt>
                <c:pt idx="16">
                  <c:v>-35.600000000000364</c:v>
                </c:pt>
                <c:pt idx="17">
                  <c:v>-35.600000000000364</c:v>
                </c:pt>
                <c:pt idx="18">
                  <c:v>14.399999999999636</c:v>
                </c:pt>
                <c:pt idx="19">
                  <c:v>14.399999999999636</c:v>
                </c:pt>
                <c:pt idx="20">
                  <c:v>102.39999999999964</c:v>
                </c:pt>
                <c:pt idx="21">
                  <c:v>102.39999999999964</c:v>
                </c:pt>
                <c:pt idx="22">
                  <c:v>118</c:v>
                </c:pt>
                <c:pt idx="23">
                  <c:v>118</c:v>
                </c:pt>
                <c:pt idx="24">
                  <c:v>118</c:v>
                </c:pt>
                <c:pt idx="25">
                  <c:v>18</c:v>
                </c:pt>
                <c:pt idx="26">
                  <c:v>-82</c:v>
                </c:pt>
                <c:pt idx="27">
                  <c:v>-156</c:v>
                </c:pt>
                <c:pt idx="28">
                  <c:v>-356</c:v>
                </c:pt>
                <c:pt idx="29">
                  <c:v>-356</c:v>
                </c:pt>
                <c:pt idx="30">
                  <c:v>-356</c:v>
                </c:pt>
                <c:pt idx="31">
                  <c:v>-468</c:v>
                </c:pt>
                <c:pt idx="32">
                  <c:v>-568</c:v>
                </c:pt>
                <c:pt idx="33">
                  <c:v>-668</c:v>
                </c:pt>
                <c:pt idx="34">
                  <c:v>-668</c:v>
                </c:pt>
                <c:pt idx="35">
                  <c:v>-668</c:v>
                </c:pt>
                <c:pt idx="36">
                  <c:v>-668</c:v>
                </c:pt>
                <c:pt idx="37">
                  <c:v>-668</c:v>
                </c:pt>
                <c:pt idx="38">
                  <c:v>-668</c:v>
                </c:pt>
                <c:pt idx="39">
                  <c:v>-668</c:v>
                </c:pt>
                <c:pt idx="40">
                  <c:v>-780</c:v>
                </c:pt>
                <c:pt idx="41">
                  <c:v>-780</c:v>
                </c:pt>
                <c:pt idx="42">
                  <c:v>-780</c:v>
                </c:pt>
                <c:pt idx="43">
                  <c:v>-780</c:v>
                </c:pt>
                <c:pt idx="44">
                  <c:v>-780</c:v>
                </c:pt>
                <c:pt idx="45">
                  <c:v>-780</c:v>
                </c:pt>
                <c:pt idx="46">
                  <c:v>-780</c:v>
                </c:pt>
                <c:pt idx="47">
                  <c:v>-692</c:v>
                </c:pt>
                <c:pt idx="48">
                  <c:v>-692</c:v>
                </c:pt>
                <c:pt idx="49">
                  <c:v>-692</c:v>
                </c:pt>
                <c:pt idx="50">
                  <c:v>-692</c:v>
                </c:pt>
                <c:pt idx="51">
                  <c:v>-692</c:v>
                </c:pt>
                <c:pt idx="52">
                  <c:v>-736</c:v>
                </c:pt>
                <c:pt idx="53">
                  <c:v>-736</c:v>
                </c:pt>
                <c:pt idx="54">
                  <c:v>-736</c:v>
                </c:pt>
                <c:pt idx="55">
                  <c:v>-736</c:v>
                </c:pt>
                <c:pt idx="56">
                  <c:v>-736</c:v>
                </c:pt>
                <c:pt idx="57">
                  <c:v>-736</c:v>
                </c:pt>
                <c:pt idx="58">
                  <c:v>-736</c:v>
                </c:pt>
                <c:pt idx="59">
                  <c:v>-736</c:v>
                </c:pt>
                <c:pt idx="60">
                  <c:v>-736</c:v>
                </c:pt>
                <c:pt idx="61">
                  <c:v>-736</c:v>
                </c:pt>
                <c:pt idx="62">
                  <c:v>-736</c:v>
                </c:pt>
                <c:pt idx="63">
                  <c:v>-710</c:v>
                </c:pt>
                <c:pt idx="64">
                  <c:v>-710</c:v>
                </c:pt>
                <c:pt idx="65">
                  <c:v>-673.60000000000036</c:v>
                </c:pt>
                <c:pt idx="66">
                  <c:v>-673.60000000000036</c:v>
                </c:pt>
                <c:pt idx="67">
                  <c:v>-673.60000000000036</c:v>
                </c:pt>
                <c:pt idx="68">
                  <c:v>-673.60000000000036</c:v>
                </c:pt>
                <c:pt idx="69">
                  <c:v>-526</c:v>
                </c:pt>
                <c:pt idx="70">
                  <c:v>-526</c:v>
                </c:pt>
                <c:pt idx="71">
                  <c:v>-500</c:v>
                </c:pt>
                <c:pt idx="72">
                  <c:v>-500</c:v>
                </c:pt>
                <c:pt idx="73">
                  <c:v>-500</c:v>
                </c:pt>
                <c:pt idx="74">
                  <c:v>-500</c:v>
                </c:pt>
                <c:pt idx="75">
                  <c:v>-500</c:v>
                </c:pt>
                <c:pt idx="76">
                  <c:v>-500</c:v>
                </c:pt>
                <c:pt idx="77">
                  <c:v>-458.39999999999964</c:v>
                </c:pt>
                <c:pt idx="78">
                  <c:v>-458.39999999999964</c:v>
                </c:pt>
                <c:pt idx="79">
                  <c:v>-458.39999999999964</c:v>
                </c:pt>
                <c:pt idx="80">
                  <c:v>-458.39999999999964</c:v>
                </c:pt>
                <c:pt idx="81">
                  <c:v>-458.39999999999964</c:v>
                </c:pt>
                <c:pt idx="82">
                  <c:v>-458.39999999999964</c:v>
                </c:pt>
                <c:pt idx="83">
                  <c:v>-458.39999999999964</c:v>
                </c:pt>
                <c:pt idx="84">
                  <c:v>-458.39999999999964</c:v>
                </c:pt>
                <c:pt idx="85">
                  <c:v>-458.39999999999964</c:v>
                </c:pt>
                <c:pt idx="86">
                  <c:v>-458.39999999999964</c:v>
                </c:pt>
                <c:pt idx="87">
                  <c:v>-458.39999999999964</c:v>
                </c:pt>
                <c:pt idx="88">
                  <c:v>-448</c:v>
                </c:pt>
                <c:pt idx="89">
                  <c:v>-422</c:v>
                </c:pt>
                <c:pt idx="90">
                  <c:v>-422</c:v>
                </c:pt>
                <c:pt idx="91">
                  <c:v>-422</c:v>
                </c:pt>
                <c:pt idx="92">
                  <c:v>-422</c:v>
                </c:pt>
                <c:pt idx="93">
                  <c:v>-422</c:v>
                </c:pt>
                <c:pt idx="94">
                  <c:v>-422</c:v>
                </c:pt>
                <c:pt idx="95">
                  <c:v>-422</c:v>
                </c:pt>
                <c:pt idx="96">
                  <c:v>-422</c:v>
                </c:pt>
                <c:pt idx="97">
                  <c:v>-422</c:v>
                </c:pt>
                <c:pt idx="98">
                  <c:v>-522</c:v>
                </c:pt>
                <c:pt idx="99">
                  <c:v>-434</c:v>
                </c:pt>
                <c:pt idx="100">
                  <c:v>-434</c:v>
                </c:pt>
                <c:pt idx="101">
                  <c:v>-484</c:v>
                </c:pt>
                <c:pt idx="102">
                  <c:v>-447.60000000000036</c:v>
                </c:pt>
                <c:pt idx="103">
                  <c:v>-447.60000000000036</c:v>
                </c:pt>
                <c:pt idx="104">
                  <c:v>-447.60000000000036</c:v>
                </c:pt>
                <c:pt idx="105">
                  <c:v>-432</c:v>
                </c:pt>
                <c:pt idx="106">
                  <c:v>-432</c:v>
                </c:pt>
                <c:pt idx="107">
                  <c:v>-388</c:v>
                </c:pt>
                <c:pt idx="108">
                  <c:v>-388</c:v>
                </c:pt>
                <c:pt idx="109">
                  <c:v>-412</c:v>
                </c:pt>
                <c:pt idx="110">
                  <c:v>-412</c:v>
                </c:pt>
                <c:pt idx="111">
                  <c:v>-412</c:v>
                </c:pt>
                <c:pt idx="112">
                  <c:v>-412</c:v>
                </c:pt>
                <c:pt idx="113">
                  <c:v>-438</c:v>
                </c:pt>
                <c:pt idx="114">
                  <c:v>-394</c:v>
                </c:pt>
                <c:pt idx="115">
                  <c:v>-394</c:v>
                </c:pt>
                <c:pt idx="116">
                  <c:v>-350</c:v>
                </c:pt>
                <c:pt idx="117">
                  <c:v>-350</c:v>
                </c:pt>
                <c:pt idx="118">
                  <c:v>-350</c:v>
                </c:pt>
                <c:pt idx="119">
                  <c:v>-324</c:v>
                </c:pt>
                <c:pt idx="120">
                  <c:v>-368</c:v>
                </c:pt>
                <c:pt idx="121">
                  <c:v>-368</c:v>
                </c:pt>
                <c:pt idx="122">
                  <c:v>-368</c:v>
                </c:pt>
                <c:pt idx="123">
                  <c:v>-368</c:v>
                </c:pt>
                <c:pt idx="124">
                  <c:v>-368</c:v>
                </c:pt>
                <c:pt idx="125">
                  <c:v>-368</c:v>
                </c:pt>
                <c:pt idx="126">
                  <c:v>-368</c:v>
                </c:pt>
                <c:pt idx="127">
                  <c:v>-368</c:v>
                </c:pt>
                <c:pt idx="128">
                  <c:v>-378.39999999999964</c:v>
                </c:pt>
                <c:pt idx="129">
                  <c:v>-378.39999999999964</c:v>
                </c:pt>
                <c:pt idx="130">
                  <c:v>-378.39999999999964</c:v>
                </c:pt>
                <c:pt idx="131">
                  <c:v>-378.39999999999964</c:v>
                </c:pt>
                <c:pt idx="132">
                  <c:v>-290.39999999999964</c:v>
                </c:pt>
                <c:pt idx="133">
                  <c:v>-290.39999999999964</c:v>
                </c:pt>
                <c:pt idx="134">
                  <c:v>-306</c:v>
                </c:pt>
                <c:pt idx="135">
                  <c:v>-306</c:v>
                </c:pt>
                <c:pt idx="136">
                  <c:v>-306</c:v>
                </c:pt>
                <c:pt idx="137">
                  <c:v>-306</c:v>
                </c:pt>
                <c:pt idx="138">
                  <c:v>-306</c:v>
                </c:pt>
                <c:pt idx="139">
                  <c:v>-218</c:v>
                </c:pt>
                <c:pt idx="140">
                  <c:v>-218</c:v>
                </c:pt>
                <c:pt idx="141">
                  <c:v>-118</c:v>
                </c:pt>
                <c:pt idx="142">
                  <c:v>-118</c:v>
                </c:pt>
                <c:pt idx="143">
                  <c:v>-74</c:v>
                </c:pt>
                <c:pt idx="144">
                  <c:v>-48</c:v>
                </c:pt>
                <c:pt idx="145">
                  <c:v>-48</c:v>
                </c:pt>
                <c:pt idx="146">
                  <c:v>-48</c:v>
                </c:pt>
                <c:pt idx="147">
                  <c:v>-48</c:v>
                </c:pt>
                <c:pt idx="148">
                  <c:v>-22</c:v>
                </c:pt>
                <c:pt idx="149">
                  <c:v>-22</c:v>
                </c:pt>
                <c:pt idx="150">
                  <c:v>-22</c:v>
                </c:pt>
                <c:pt idx="151">
                  <c:v>2</c:v>
                </c:pt>
                <c:pt idx="152">
                  <c:v>2</c:v>
                </c:pt>
                <c:pt idx="153">
                  <c:v>2</c:v>
                </c:pt>
                <c:pt idx="154">
                  <c:v>2</c:v>
                </c:pt>
                <c:pt idx="155">
                  <c:v>2</c:v>
                </c:pt>
                <c:pt idx="156">
                  <c:v>2</c:v>
                </c:pt>
                <c:pt idx="157">
                  <c:v>2</c:v>
                </c:pt>
                <c:pt idx="158">
                  <c:v>2</c:v>
                </c:pt>
                <c:pt idx="159">
                  <c:v>2</c:v>
                </c:pt>
                <c:pt idx="160">
                  <c:v>-130</c:v>
                </c:pt>
                <c:pt idx="161">
                  <c:v>-130</c:v>
                </c:pt>
                <c:pt idx="162">
                  <c:v>-130</c:v>
                </c:pt>
                <c:pt idx="163">
                  <c:v>-130</c:v>
                </c:pt>
                <c:pt idx="164">
                  <c:v>-130</c:v>
                </c:pt>
                <c:pt idx="165">
                  <c:v>-156</c:v>
                </c:pt>
                <c:pt idx="166">
                  <c:v>-250</c:v>
                </c:pt>
                <c:pt idx="167">
                  <c:v>-250</c:v>
                </c:pt>
                <c:pt idx="168">
                  <c:v>-250</c:v>
                </c:pt>
                <c:pt idx="169">
                  <c:v>-226</c:v>
                </c:pt>
                <c:pt idx="170">
                  <c:v>-226</c:v>
                </c:pt>
                <c:pt idx="171">
                  <c:v>-226</c:v>
                </c:pt>
                <c:pt idx="172">
                  <c:v>-226</c:v>
                </c:pt>
                <c:pt idx="173">
                  <c:v>-226</c:v>
                </c:pt>
                <c:pt idx="174">
                  <c:v>-226</c:v>
                </c:pt>
                <c:pt idx="175">
                  <c:v>-226</c:v>
                </c:pt>
                <c:pt idx="176">
                  <c:v>-226</c:v>
                </c:pt>
                <c:pt idx="177">
                  <c:v>-226</c:v>
                </c:pt>
                <c:pt idx="178">
                  <c:v>-226</c:v>
                </c:pt>
                <c:pt idx="179">
                  <c:v>-182</c:v>
                </c:pt>
                <c:pt idx="180">
                  <c:v>-182</c:v>
                </c:pt>
                <c:pt idx="181">
                  <c:v>-182</c:v>
                </c:pt>
                <c:pt idx="182">
                  <c:v>-182</c:v>
                </c:pt>
                <c:pt idx="183">
                  <c:v>-94</c:v>
                </c:pt>
                <c:pt idx="184">
                  <c:v>6</c:v>
                </c:pt>
                <c:pt idx="185">
                  <c:v>6</c:v>
                </c:pt>
                <c:pt idx="186">
                  <c:v>6</c:v>
                </c:pt>
                <c:pt idx="187">
                  <c:v>6</c:v>
                </c:pt>
                <c:pt idx="188">
                  <c:v>6</c:v>
                </c:pt>
                <c:pt idx="189">
                  <c:v>6</c:v>
                </c:pt>
                <c:pt idx="190">
                  <c:v>-64</c:v>
                </c:pt>
                <c:pt idx="191">
                  <c:v>-64</c:v>
                </c:pt>
                <c:pt idx="192">
                  <c:v>-64</c:v>
                </c:pt>
                <c:pt idx="193">
                  <c:v>-64</c:v>
                </c:pt>
                <c:pt idx="194">
                  <c:v>-64</c:v>
                </c:pt>
                <c:pt idx="195">
                  <c:v>-64</c:v>
                </c:pt>
                <c:pt idx="196">
                  <c:v>-64</c:v>
                </c:pt>
                <c:pt idx="197">
                  <c:v>-88</c:v>
                </c:pt>
                <c:pt idx="198">
                  <c:v>-88</c:v>
                </c:pt>
                <c:pt idx="199">
                  <c:v>-88</c:v>
                </c:pt>
                <c:pt idx="200">
                  <c:v>-188</c:v>
                </c:pt>
                <c:pt idx="201">
                  <c:v>-118</c:v>
                </c:pt>
                <c:pt idx="202">
                  <c:v>-118</c:v>
                </c:pt>
                <c:pt idx="203">
                  <c:v>-118</c:v>
                </c:pt>
                <c:pt idx="204">
                  <c:v>-118</c:v>
                </c:pt>
                <c:pt idx="205">
                  <c:v>-118</c:v>
                </c:pt>
                <c:pt idx="206">
                  <c:v>-118</c:v>
                </c:pt>
                <c:pt idx="207">
                  <c:v>-118</c:v>
                </c:pt>
                <c:pt idx="208">
                  <c:v>-118</c:v>
                </c:pt>
                <c:pt idx="209">
                  <c:v>-118</c:v>
                </c:pt>
                <c:pt idx="210">
                  <c:v>-118</c:v>
                </c:pt>
                <c:pt idx="211">
                  <c:v>-144</c:v>
                </c:pt>
                <c:pt idx="212">
                  <c:v>32</c:v>
                </c:pt>
                <c:pt idx="213">
                  <c:v>32</c:v>
                </c:pt>
                <c:pt idx="214">
                  <c:v>32</c:v>
                </c:pt>
                <c:pt idx="215">
                  <c:v>32</c:v>
                </c:pt>
                <c:pt idx="216">
                  <c:v>6</c:v>
                </c:pt>
                <c:pt idx="217">
                  <c:v>-108</c:v>
                </c:pt>
                <c:pt idx="218">
                  <c:v>-108</c:v>
                </c:pt>
                <c:pt idx="219">
                  <c:v>-108</c:v>
                </c:pt>
                <c:pt idx="220">
                  <c:v>-82</c:v>
                </c:pt>
                <c:pt idx="221">
                  <c:v>-82</c:v>
                </c:pt>
                <c:pt idx="222">
                  <c:v>-82</c:v>
                </c:pt>
                <c:pt idx="223">
                  <c:v>-56</c:v>
                </c:pt>
                <c:pt idx="224">
                  <c:v>-56</c:v>
                </c:pt>
                <c:pt idx="225">
                  <c:v>-30</c:v>
                </c:pt>
                <c:pt idx="226">
                  <c:v>-30</c:v>
                </c:pt>
                <c:pt idx="227">
                  <c:v>20</c:v>
                </c:pt>
                <c:pt idx="228">
                  <c:v>20</c:v>
                </c:pt>
                <c:pt idx="229">
                  <c:v>46</c:v>
                </c:pt>
                <c:pt idx="230">
                  <c:v>46</c:v>
                </c:pt>
                <c:pt idx="231">
                  <c:v>46</c:v>
                </c:pt>
                <c:pt idx="232">
                  <c:v>72</c:v>
                </c:pt>
                <c:pt idx="233">
                  <c:v>98</c:v>
                </c:pt>
                <c:pt idx="234">
                  <c:v>74</c:v>
                </c:pt>
                <c:pt idx="235">
                  <c:v>30</c:v>
                </c:pt>
                <c:pt idx="236">
                  <c:v>56</c:v>
                </c:pt>
                <c:pt idx="237">
                  <c:v>82</c:v>
                </c:pt>
                <c:pt idx="238">
                  <c:v>82</c:v>
                </c:pt>
                <c:pt idx="239">
                  <c:v>108</c:v>
                </c:pt>
                <c:pt idx="240">
                  <c:v>134</c:v>
                </c:pt>
                <c:pt idx="241">
                  <c:v>170.39999999999964</c:v>
                </c:pt>
                <c:pt idx="242">
                  <c:v>170.39999999999964</c:v>
                </c:pt>
                <c:pt idx="243">
                  <c:v>170.39999999999964</c:v>
                </c:pt>
                <c:pt idx="244">
                  <c:v>170.39999999999964</c:v>
                </c:pt>
                <c:pt idx="245">
                  <c:v>170.39999999999964</c:v>
                </c:pt>
                <c:pt idx="246">
                  <c:v>170.39999999999964</c:v>
                </c:pt>
                <c:pt idx="247">
                  <c:v>120.39999999999964</c:v>
                </c:pt>
                <c:pt idx="248">
                  <c:v>86</c:v>
                </c:pt>
                <c:pt idx="249">
                  <c:v>86</c:v>
                </c:pt>
                <c:pt idx="250">
                  <c:v>112</c:v>
                </c:pt>
                <c:pt idx="251">
                  <c:v>138</c:v>
                </c:pt>
                <c:pt idx="252">
                  <c:v>164</c:v>
                </c:pt>
                <c:pt idx="253">
                  <c:v>64</c:v>
                </c:pt>
                <c:pt idx="254">
                  <c:v>64</c:v>
                </c:pt>
                <c:pt idx="255">
                  <c:v>-10</c:v>
                </c:pt>
                <c:pt idx="256">
                  <c:v>-32</c:v>
                </c:pt>
                <c:pt idx="257">
                  <c:v>88</c:v>
                </c:pt>
                <c:pt idx="258">
                  <c:v>-12</c:v>
                </c:pt>
                <c:pt idx="259">
                  <c:v>-112</c:v>
                </c:pt>
                <c:pt idx="260">
                  <c:v>-312</c:v>
                </c:pt>
                <c:pt idx="261">
                  <c:v>-386</c:v>
                </c:pt>
                <c:pt idx="262">
                  <c:v>-536</c:v>
                </c:pt>
                <c:pt idx="263">
                  <c:v>-536</c:v>
                </c:pt>
                <c:pt idx="264">
                  <c:v>-536</c:v>
                </c:pt>
                <c:pt idx="265">
                  <c:v>-636</c:v>
                </c:pt>
                <c:pt idx="266">
                  <c:v>-636</c:v>
                </c:pt>
                <c:pt idx="267">
                  <c:v>-660</c:v>
                </c:pt>
                <c:pt idx="268">
                  <c:v>-616</c:v>
                </c:pt>
                <c:pt idx="269">
                  <c:v>-590</c:v>
                </c:pt>
                <c:pt idx="270">
                  <c:v>-512</c:v>
                </c:pt>
                <c:pt idx="271">
                  <c:v>-512</c:v>
                </c:pt>
                <c:pt idx="272">
                  <c:v>-334</c:v>
                </c:pt>
                <c:pt idx="273">
                  <c:v>-360</c:v>
                </c:pt>
                <c:pt idx="274">
                  <c:v>-272</c:v>
                </c:pt>
                <c:pt idx="275">
                  <c:v>-146</c:v>
                </c:pt>
                <c:pt idx="276">
                  <c:v>54</c:v>
                </c:pt>
                <c:pt idx="277">
                  <c:v>54</c:v>
                </c:pt>
              </c:numCache>
            </c:numRef>
          </c:val>
          <c:extLst>
            <c:ext xmlns:c16="http://schemas.microsoft.com/office/drawing/2014/chart" uri="{C3380CC4-5D6E-409C-BE32-E72D297353CC}">
              <c16:uniqueId val="{00000000-B6BD-4824-8175-C2535F5F1AB1}"/>
            </c:ext>
          </c:extLst>
        </c:ser>
        <c:dLbls>
          <c:showLegendKey val="0"/>
          <c:showVal val="0"/>
          <c:showCatName val="0"/>
          <c:showSerName val="0"/>
          <c:showPercent val="0"/>
          <c:showBubbleSize val="0"/>
        </c:dLbls>
        <c:axId val="1162241423"/>
        <c:axId val="1162240175"/>
      </c:areaChart>
      <c:dateAx>
        <c:axId val="1162241423"/>
        <c:scaling>
          <c:orientation val="minMax"/>
        </c:scaling>
        <c:delete val="0"/>
        <c:axPos val="b"/>
        <c:numFmt formatCode="yyyy/mm/dd;@"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楷体" panose="02010609060101010101" pitchFamily="49" charset="-122"/>
                <a:ea typeface="楷体" panose="02010609060101010101" pitchFamily="49" charset="-122"/>
                <a:cs typeface="+mn-cs"/>
              </a:defRPr>
            </a:pPr>
            <a:endParaRPr lang="zh-CN"/>
          </a:p>
        </c:txPr>
        <c:crossAx val="1162240175"/>
        <c:crosses val="autoZero"/>
        <c:auto val="1"/>
        <c:lblOffset val="100"/>
        <c:baseTimeUnit val="days"/>
      </c:dateAx>
      <c:valAx>
        <c:axId val="116224017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楷体" panose="02010609060101010101" pitchFamily="49" charset="-122"/>
                <a:ea typeface="楷体" panose="02010609060101010101" pitchFamily="49" charset="-122"/>
                <a:cs typeface="+mn-cs"/>
              </a:defRPr>
            </a:pPr>
            <a:endParaRPr lang="zh-CN"/>
          </a:p>
        </c:txPr>
        <c:crossAx val="1162241423"/>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楷体" panose="02010609060101010101" pitchFamily="49" charset="-122"/>
          <a:ea typeface="楷体" panose="02010609060101010101" pitchFamily="49" charset="-122"/>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mn-cs"/>
              </a:defRPr>
            </a:pPr>
            <a:r>
              <a:rPr lang="zh-CN" b="1"/>
              <a:t>样本企业库存数量（吨）</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楷体" panose="02010609060101010101" pitchFamily="49" charset="-122"/>
              <a:ea typeface="楷体" panose="02010609060101010101" pitchFamily="49" charset="-122"/>
              <a:cs typeface="+mn-cs"/>
            </a:defRPr>
          </a:pPr>
          <a:endParaRPr lang="zh-CN"/>
        </a:p>
      </c:txPr>
    </c:title>
    <c:autoTitleDeleted val="0"/>
    <c:plotArea>
      <c:layout/>
      <c:lineChart>
        <c:grouping val="standard"/>
        <c:varyColors val="0"/>
        <c:ser>
          <c:idx val="0"/>
          <c:order val="0"/>
          <c:tx>
            <c:strRef>
              <c:f>'花生&amp;花生油库存'!$J$3</c:f>
              <c:strCache>
                <c:ptCount val="1"/>
                <c:pt idx="0">
                  <c:v>花生周度库存（吨）</c:v>
                </c:pt>
              </c:strCache>
            </c:strRef>
          </c:tx>
          <c:spPr>
            <a:ln w="28575" cap="rnd">
              <a:solidFill>
                <a:srgbClr val="FF0000"/>
              </a:solidFill>
              <a:round/>
            </a:ln>
            <a:effectLst/>
          </c:spPr>
          <c:marker>
            <c:symbol val="none"/>
          </c:marker>
          <c:cat>
            <c:numRef>
              <c:f>'花生&amp;花生油库存'!$I$4:$I$54</c:f>
              <c:numCache>
                <c:formatCode>yyyy/mm/dd</c:formatCode>
                <c:ptCount val="51"/>
                <c:pt idx="0">
                  <c:v>45611</c:v>
                </c:pt>
                <c:pt idx="1">
                  <c:v>45604</c:v>
                </c:pt>
                <c:pt idx="2">
                  <c:v>45597</c:v>
                </c:pt>
                <c:pt idx="3">
                  <c:v>45590</c:v>
                </c:pt>
                <c:pt idx="4">
                  <c:v>45583</c:v>
                </c:pt>
                <c:pt idx="5">
                  <c:v>45576</c:v>
                </c:pt>
                <c:pt idx="6">
                  <c:v>45569</c:v>
                </c:pt>
                <c:pt idx="7">
                  <c:v>45562</c:v>
                </c:pt>
                <c:pt idx="8">
                  <c:v>45555</c:v>
                </c:pt>
                <c:pt idx="9">
                  <c:v>45548</c:v>
                </c:pt>
                <c:pt idx="10">
                  <c:v>45541</c:v>
                </c:pt>
                <c:pt idx="11">
                  <c:v>45534</c:v>
                </c:pt>
                <c:pt idx="12">
                  <c:v>45527</c:v>
                </c:pt>
                <c:pt idx="13">
                  <c:v>45520</c:v>
                </c:pt>
                <c:pt idx="14">
                  <c:v>45513</c:v>
                </c:pt>
                <c:pt idx="15">
                  <c:v>45506</c:v>
                </c:pt>
                <c:pt idx="16">
                  <c:v>45499</c:v>
                </c:pt>
                <c:pt idx="17">
                  <c:v>45492</c:v>
                </c:pt>
                <c:pt idx="18">
                  <c:v>45485</c:v>
                </c:pt>
                <c:pt idx="19">
                  <c:v>45478</c:v>
                </c:pt>
                <c:pt idx="20">
                  <c:v>45471</c:v>
                </c:pt>
                <c:pt idx="21">
                  <c:v>45464</c:v>
                </c:pt>
                <c:pt idx="22">
                  <c:v>45457</c:v>
                </c:pt>
                <c:pt idx="23">
                  <c:v>45450</c:v>
                </c:pt>
                <c:pt idx="24">
                  <c:v>45443</c:v>
                </c:pt>
                <c:pt idx="25">
                  <c:v>45436</c:v>
                </c:pt>
                <c:pt idx="26">
                  <c:v>45429</c:v>
                </c:pt>
                <c:pt idx="27">
                  <c:v>45422</c:v>
                </c:pt>
                <c:pt idx="28">
                  <c:v>45415</c:v>
                </c:pt>
                <c:pt idx="29">
                  <c:v>45408</c:v>
                </c:pt>
                <c:pt idx="30">
                  <c:v>45401</c:v>
                </c:pt>
                <c:pt idx="31">
                  <c:v>45394</c:v>
                </c:pt>
                <c:pt idx="32">
                  <c:v>45387</c:v>
                </c:pt>
                <c:pt idx="33">
                  <c:v>45380</c:v>
                </c:pt>
                <c:pt idx="34">
                  <c:v>45373</c:v>
                </c:pt>
                <c:pt idx="35">
                  <c:v>45366</c:v>
                </c:pt>
                <c:pt idx="36">
                  <c:v>45359</c:v>
                </c:pt>
                <c:pt idx="37">
                  <c:v>45352</c:v>
                </c:pt>
                <c:pt idx="38">
                  <c:v>45345</c:v>
                </c:pt>
                <c:pt idx="39">
                  <c:v>45338</c:v>
                </c:pt>
                <c:pt idx="40">
                  <c:v>45331</c:v>
                </c:pt>
                <c:pt idx="41">
                  <c:v>45324</c:v>
                </c:pt>
                <c:pt idx="42">
                  <c:v>45317</c:v>
                </c:pt>
                <c:pt idx="43">
                  <c:v>45310</c:v>
                </c:pt>
                <c:pt idx="44">
                  <c:v>45303</c:v>
                </c:pt>
                <c:pt idx="45">
                  <c:v>45296</c:v>
                </c:pt>
                <c:pt idx="46">
                  <c:v>45289</c:v>
                </c:pt>
                <c:pt idx="47">
                  <c:v>45282</c:v>
                </c:pt>
                <c:pt idx="48">
                  <c:v>45275</c:v>
                </c:pt>
                <c:pt idx="49">
                  <c:v>45268</c:v>
                </c:pt>
                <c:pt idx="50">
                  <c:v>45261</c:v>
                </c:pt>
              </c:numCache>
            </c:numRef>
          </c:cat>
          <c:val>
            <c:numRef>
              <c:f>'花生&amp;花生油库存'!$J$4:$J$54</c:f>
              <c:numCache>
                <c:formatCode>General</c:formatCode>
                <c:ptCount val="51"/>
                <c:pt idx="0">
                  <c:v>75629</c:v>
                </c:pt>
                <c:pt idx="1">
                  <c:v>68129</c:v>
                </c:pt>
                <c:pt idx="2">
                  <c:v>61829</c:v>
                </c:pt>
                <c:pt idx="3">
                  <c:v>54129</c:v>
                </c:pt>
                <c:pt idx="4">
                  <c:v>48666</c:v>
                </c:pt>
                <c:pt idx="5">
                  <c:v>45376</c:v>
                </c:pt>
                <c:pt idx="6">
                  <c:v>46676</c:v>
                </c:pt>
                <c:pt idx="7">
                  <c:v>48176</c:v>
                </c:pt>
                <c:pt idx="8">
                  <c:v>46126</c:v>
                </c:pt>
                <c:pt idx="9">
                  <c:v>42626</c:v>
                </c:pt>
                <c:pt idx="10">
                  <c:v>41926</c:v>
                </c:pt>
                <c:pt idx="11">
                  <c:v>42526</c:v>
                </c:pt>
                <c:pt idx="12">
                  <c:v>43026</c:v>
                </c:pt>
                <c:pt idx="13">
                  <c:v>44226</c:v>
                </c:pt>
                <c:pt idx="14">
                  <c:v>44926</c:v>
                </c:pt>
                <c:pt idx="15">
                  <c:v>46116</c:v>
                </c:pt>
                <c:pt idx="16">
                  <c:v>47796</c:v>
                </c:pt>
                <c:pt idx="17">
                  <c:v>50396</c:v>
                </c:pt>
                <c:pt idx="18">
                  <c:v>53246</c:v>
                </c:pt>
                <c:pt idx="19">
                  <c:v>54396</c:v>
                </c:pt>
                <c:pt idx="20">
                  <c:v>56496</c:v>
                </c:pt>
                <c:pt idx="21">
                  <c:v>58296</c:v>
                </c:pt>
                <c:pt idx="22">
                  <c:v>59396</c:v>
                </c:pt>
                <c:pt idx="23">
                  <c:v>60296</c:v>
                </c:pt>
                <c:pt idx="24">
                  <c:v>60796</c:v>
                </c:pt>
                <c:pt idx="25">
                  <c:v>62896</c:v>
                </c:pt>
                <c:pt idx="26">
                  <c:v>74896</c:v>
                </c:pt>
                <c:pt idx="27">
                  <c:v>77096</c:v>
                </c:pt>
                <c:pt idx="28">
                  <c:v>81396</c:v>
                </c:pt>
                <c:pt idx="29">
                  <c:v>73226</c:v>
                </c:pt>
                <c:pt idx="30">
                  <c:v>67926</c:v>
                </c:pt>
                <c:pt idx="31">
                  <c:v>54926</c:v>
                </c:pt>
                <c:pt idx="32">
                  <c:v>43926</c:v>
                </c:pt>
                <c:pt idx="33">
                  <c:v>39926</c:v>
                </c:pt>
                <c:pt idx="34">
                  <c:v>36726</c:v>
                </c:pt>
                <c:pt idx="35">
                  <c:v>34726</c:v>
                </c:pt>
                <c:pt idx="36">
                  <c:v>36726</c:v>
                </c:pt>
                <c:pt idx="37">
                  <c:v>39326</c:v>
                </c:pt>
                <c:pt idx="38">
                  <c:v>40226</c:v>
                </c:pt>
                <c:pt idx="39">
                  <c:v>40426</c:v>
                </c:pt>
                <c:pt idx="40">
                  <c:v>40426</c:v>
                </c:pt>
                <c:pt idx="41">
                  <c:v>41826</c:v>
                </c:pt>
                <c:pt idx="42">
                  <c:v>53826</c:v>
                </c:pt>
                <c:pt idx="43">
                  <c:v>72826</c:v>
                </c:pt>
                <c:pt idx="44">
                  <c:v>81726</c:v>
                </c:pt>
                <c:pt idx="45">
                  <c:v>83176</c:v>
                </c:pt>
                <c:pt idx="46">
                  <c:v>85176</c:v>
                </c:pt>
                <c:pt idx="47">
                  <c:v>83676</c:v>
                </c:pt>
                <c:pt idx="48">
                  <c:v>84076</c:v>
                </c:pt>
                <c:pt idx="49">
                  <c:v>81026</c:v>
                </c:pt>
                <c:pt idx="50">
                  <c:v>79026</c:v>
                </c:pt>
              </c:numCache>
            </c:numRef>
          </c:val>
          <c:smooth val="0"/>
          <c:extLst>
            <c:ext xmlns:c16="http://schemas.microsoft.com/office/drawing/2014/chart" uri="{C3380CC4-5D6E-409C-BE32-E72D297353CC}">
              <c16:uniqueId val="{00000000-0D52-4C7F-99D8-C7BC91381CF1}"/>
            </c:ext>
          </c:extLst>
        </c:ser>
        <c:dLbls>
          <c:showLegendKey val="0"/>
          <c:showVal val="0"/>
          <c:showCatName val="0"/>
          <c:showSerName val="0"/>
          <c:showPercent val="0"/>
          <c:showBubbleSize val="0"/>
        </c:dLbls>
        <c:marker val="1"/>
        <c:smooth val="0"/>
        <c:axId val="269848608"/>
        <c:axId val="269858688"/>
      </c:lineChart>
      <c:lineChart>
        <c:grouping val="standard"/>
        <c:varyColors val="0"/>
        <c:ser>
          <c:idx val="1"/>
          <c:order val="1"/>
          <c:tx>
            <c:strRef>
              <c:f>'花生&amp;花生油库存'!$K$3</c:f>
              <c:strCache>
                <c:ptCount val="1"/>
                <c:pt idx="0">
                  <c:v>花生油周度库存（吨）（右轴）</c:v>
                </c:pt>
              </c:strCache>
            </c:strRef>
          </c:tx>
          <c:spPr>
            <a:ln w="28575" cap="rnd">
              <a:solidFill>
                <a:schemeClr val="bg2">
                  <a:lumMod val="25000"/>
                </a:schemeClr>
              </a:solidFill>
              <a:round/>
            </a:ln>
            <a:effectLst/>
          </c:spPr>
          <c:marker>
            <c:symbol val="none"/>
          </c:marker>
          <c:cat>
            <c:numRef>
              <c:f>'花生&amp;花生油库存'!$I$4:$I$54</c:f>
              <c:numCache>
                <c:formatCode>yyyy/mm/dd</c:formatCode>
                <c:ptCount val="51"/>
                <c:pt idx="0">
                  <c:v>45611</c:v>
                </c:pt>
                <c:pt idx="1">
                  <c:v>45604</c:v>
                </c:pt>
                <c:pt idx="2">
                  <c:v>45597</c:v>
                </c:pt>
                <c:pt idx="3">
                  <c:v>45590</c:v>
                </c:pt>
                <c:pt idx="4">
                  <c:v>45583</c:v>
                </c:pt>
                <c:pt idx="5">
                  <c:v>45576</c:v>
                </c:pt>
                <c:pt idx="6">
                  <c:v>45569</c:v>
                </c:pt>
                <c:pt idx="7">
                  <c:v>45562</c:v>
                </c:pt>
                <c:pt idx="8">
                  <c:v>45555</c:v>
                </c:pt>
                <c:pt idx="9">
                  <c:v>45548</c:v>
                </c:pt>
                <c:pt idx="10">
                  <c:v>45541</c:v>
                </c:pt>
                <c:pt idx="11">
                  <c:v>45534</c:v>
                </c:pt>
                <c:pt idx="12">
                  <c:v>45527</c:v>
                </c:pt>
                <c:pt idx="13">
                  <c:v>45520</c:v>
                </c:pt>
                <c:pt idx="14">
                  <c:v>45513</c:v>
                </c:pt>
                <c:pt idx="15">
                  <c:v>45506</c:v>
                </c:pt>
                <c:pt idx="16">
                  <c:v>45499</c:v>
                </c:pt>
                <c:pt idx="17">
                  <c:v>45492</c:v>
                </c:pt>
                <c:pt idx="18">
                  <c:v>45485</c:v>
                </c:pt>
                <c:pt idx="19">
                  <c:v>45478</c:v>
                </c:pt>
                <c:pt idx="20">
                  <c:v>45471</c:v>
                </c:pt>
                <c:pt idx="21">
                  <c:v>45464</c:v>
                </c:pt>
                <c:pt idx="22">
                  <c:v>45457</c:v>
                </c:pt>
                <c:pt idx="23">
                  <c:v>45450</c:v>
                </c:pt>
                <c:pt idx="24">
                  <c:v>45443</c:v>
                </c:pt>
                <c:pt idx="25">
                  <c:v>45436</c:v>
                </c:pt>
                <c:pt idx="26">
                  <c:v>45429</c:v>
                </c:pt>
                <c:pt idx="27">
                  <c:v>45422</c:v>
                </c:pt>
                <c:pt idx="28">
                  <c:v>45415</c:v>
                </c:pt>
                <c:pt idx="29">
                  <c:v>45408</c:v>
                </c:pt>
                <c:pt idx="30">
                  <c:v>45401</c:v>
                </c:pt>
                <c:pt idx="31">
                  <c:v>45394</c:v>
                </c:pt>
                <c:pt idx="32">
                  <c:v>45387</c:v>
                </c:pt>
                <c:pt idx="33">
                  <c:v>45380</c:v>
                </c:pt>
                <c:pt idx="34">
                  <c:v>45373</c:v>
                </c:pt>
                <c:pt idx="35">
                  <c:v>45366</c:v>
                </c:pt>
                <c:pt idx="36">
                  <c:v>45359</c:v>
                </c:pt>
                <c:pt idx="37">
                  <c:v>45352</c:v>
                </c:pt>
                <c:pt idx="38">
                  <c:v>45345</c:v>
                </c:pt>
                <c:pt idx="39">
                  <c:v>45338</c:v>
                </c:pt>
                <c:pt idx="40">
                  <c:v>45331</c:v>
                </c:pt>
                <c:pt idx="41">
                  <c:v>45324</c:v>
                </c:pt>
                <c:pt idx="42">
                  <c:v>45317</c:v>
                </c:pt>
                <c:pt idx="43">
                  <c:v>45310</c:v>
                </c:pt>
                <c:pt idx="44">
                  <c:v>45303</c:v>
                </c:pt>
                <c:pt idx="45">
                  <c:v>45296</c:v>
                </c:pt>
                <c:pt idx="46">
                  <c:v>45289</c:v>
                </c:pt>
                <c:pt idx="47">
                  <c:v>45282</c:v>
                </c:pt>
                <c:pt idx="48">
                  <c:v>45275</c:v>
                </c:pt>
                <c:pt idx="49">
                  <c:v>45268</c:v>
                </c:pt>
                <c:pt idx="50">
                  <c:v>45261</c:v>
                </c:pt>
              </c:numCache>
            </c:numRef>
          </c:cat>
          <c:val>
            <c:numRef>
              <c:f>'花生&amp;花生油库存'!$K$4:$K$53</c:f>
              <c:numCache>
                <c:formatCode>General</c:formatCode>
                <c:ptCount val="50"/>
                <c:pt idx="0">
                  <c:v>38760</c:v>
                </c:pt>
                <c:pt idx="1">
                  <c:v>38460</c:v>
                </c:pt>
                <c:pt idx="2">
                  <c:v>38260</c:v>
                </c:pt>
                <c:pt idx="3">
                  <c:v>37960</c:v>
                </c:pt>
                <c:pt idx="4">
                  <c:v>37760</c:v>
                </c:pt>
                <c:pt idx="5">
                  <c:v>37960</c:v>
                </c:pt>
                <c:pt idx="6">
                  <c:v>38160</c:v>
                </c:pt>
                <c:pt idx="7">
                  <c:v>38160</c:v>
                </c:pt>
                <c:pt idx="8">
                  <c:v>38460</c:v>
                </c:pt>
                <c:pt idx="9">
                  <c:v>38960</c:v>
                </c:pt>
                <c:pt idx="10">
                  <c:v>39510</c:v>
                </c:pt>
                <c:pt idx="11">
                  <c:v>39910</c:v>
                </c:pt>
                <c:pt idx="12">
                  <c:v>40210</c:v>
                </c:pt>
                <c:pt idx="13">
                  <c:v>40510</c:v>
                </c:pt>
                <c:pt idx="14">
                  <c:v>40710</c:v>
                </c:pt>
                <c:pt idx="15">
                  <c:v>40910</c:v>
                </c:pt>
                <c:pt idx="16">
                  <c:v>41210</c:v>
                </c:pt>
                <c:pt idx="17">
                  <c:v>41010</c:v>
                </c:pt>
                <c:pt idx="18">
                  <c:v>40710</c:v>
                </c:pt>
                <c:pt idx="19">
                  <c:v>40510</c:v>
                </c:pt>
                <c:pt idx="20">
                  <c:v>40710</c:v>
                </c:pt>
                <c:pt idx="21">
                  <c:v>41010</c:v>
                </c:pt>
                <c:pt idx="22">
                  <c:v>40610</c:v>
                </c:pt>
                <c:pt idx="23">
                  <c:v>40310</c:v>
                </c:pt>
                <c:pt idx="24">
                  <c:v>40110</c:v>
                </c:pt>
                <c:pt idx="25">
                  <c:v>39610</c:v>
                </c:pt>
                <c:pt idx="26">
                  <c:v>38810</c:v>
                </c:pt>
                <c:pt idx="27">
                  <c:v>38410</c:v>
                </c:pt>
                <c:pt idx="28">
                  <c:v>38010</c:v>
                </c:pt>
                <c:pt idx="29">
                  <c:v>37610</c:v>
                </c:pt>
                <c:pt idx="30">
                  <c:v>37310</c:v>
                </c:pt>
                <c:pt idx="31">
                  <c:v>36910</c:v>
                </c:pt>
                <c:pt idx="32">
                  <c:v>36610</c:v>
                </c:pt>
                <c:pt idx="33">
                  <c:v>36110</c:v>
                </c:pt>
                <c:pt idx="34">
                  <c:v>35710</c:v>
                </c:pt>
                <c:pt idx="35">
                  <c:v>35410</c:v>
                </c:pt>
                <c:pt idx="36">
                  <c:v>35110</c:v>
                </c:pt>
                <c:pt idx="37">
                  <c:v>35410</c:v>
                </c:pt>
                <c:pt idx="38">
                  <c:v>35210</c:v>
                </c:pt>
                <c:pt idx="39">
                  <c:v>35310</c:v>
                </c:pt>
                <c:pt idx="40">
                  <c:v>35310</c:v>
                </c:pt>
                <c:pt idx="41">
                  <c:v>35310</c:v>
                </c:pt>
                <c:pt idx="42">
                  <c:v>35510</c:v>
                </c:pt>
                <c:pt idx="43">
                  <c:v>35710</c:v>
                </c:pt>
                <c:pt idx="44">
                  <c:v>36110</c:v>
                </c:pt>
                <c:pt idx="45">
                  <c:v>36510</c:v>
                </c:pt>
                <c:pt idx="46">
                  <c:v>37010</c:v>
                </c:pt>
                <c:pt idx="47">
                  <c:v>37610</c:v>
                </c:pt>
                <c:pt idx="48">
                  <c:v>38210</c:v>
                </c:pt>
                <c:pt idx="49">
                  <c:v>38610</c:v>
                </c:pt>
              </c:numCache>
            </c:numRef>
          </c:val>
          <c:smooth val="0"/>
          <c:extLst>
            <c:ext xmlns:c16="http://schemas.microsoft.com/office/drawing/2014/chart" uri="{C3380CC4-5D6E-409C-BE32-E72D297353CC}">
              <c16:uniqueId val="{00000001-0D52-4C7F-99D8-C7BC91381CF1}"/>
            </c:ext>
          </c:extLst>
        </c:ser>
        <c:dLbls>
          <c:showLegendKey val="0"/>
          <c:showVal val="0"/>
          <c:showCatName val="0"/>
          <c:showSerName val="0"/>
          <c:showPercent val="0"/>
          <c:showBubbleSize val="0"/>
        </c:dLbls>
        <c:marker val="1"/>
        <c:smooth val="0"/>
        <c:axId val="821084128"/>
        <c:axId val="821087968"/>
      </c:lineChart>
      <c:dateAx>
        <c:axId val="269848608"/>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mn-cs"/>
              </a:defRPr>
            </a:pPr>
            <a:endParaRPr lang="zh-CN"/>
          </a:p>
        </c:txPr>
        <c:crossAx val="269858688"/>
        <c:crosses val="autoZero"/>
        <c:auto val="1"/>
        <c:lblOffset val="100"/>
        <c:baseTimeUnit val="days"/>
      </c:dateAx>
      <c:valAx>
        <c:axId val="269858688"/>
        <c:scaling>
          <c:orientation val="minMax"/>
          <c:min val="200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mn-cs"/>
              </a:defRPr>
            </a:pPr>
            <a:endParaRPr lang="zh-CN"/>
          </a:p>
        </c:txPr>
        <c:crossAx val="269848608"/>
        <c:crosses val="autoZero"/>
        <c:crossBetween val="between"/>
      </c:valAx>
      <c:valAx>
        <c:axId val="821087968"/>
        <c:scaling>
          <c:orientation val="minMax"/>
          <c:min val="300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mn-cs"/>
              </a:defRPr>
            </a:pPr>
            <a:endParaRPr lang="zh-CN"/>
          </a:p>
        </c:txPr>
        <c:crossAx val="821084128"/>
        <c:crosses val="max"/>
        <c:crossBetween val="between"/>
      </c:valAx>
      <c:dateAx>
        <c:axId val="821084128"/>
        <c:scaling>
          <c:orientation val="minMax"/>
        </c:scaling>
        <c:delete val="1"/>
        <c:axPos val="b"/>
        <c:numFmt formatCode="yyyy/mm/dd" sourceLinked="1"/>
        <c:majorTickMark val="out"/>
        <c:minorTickMark val="none"/>
        <c:tickLblPos val="nextTo"/>
        <c:crossAx val="821087968"/>
        <c:crosses val="autoZero"/>
        <c:auto val="1"/>
        <c:lblOffset val="100"/>
        <c:baseTimeUnit val="days"/>
      </c:date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楷体" panose="02010609060101010101" pitchFamily="49" charset="-122"/>
              <a:ea typeface="楷体" panose="02010609060101010101" pitchFamily="49" charset="-122"/>
              <a:cs typeface="+mn-cs"/>
            </a:defRPr>
          </a:pPr>
          <a:endParaRPr lang="zh-CN"/>
        </a:p>
      </c:txPr>
    </c:legend>
    <c:plotVisOnly val="1"/>
    <c:dispBlanksAs val="gap"/>
    <c:showDLblsOverMax val="0"/>
  </c:chart>
  <c:spPr>
    <a:solidFill>
      <a:schemeClr val="bg1"/>
    </a:solidFill>
    <a:ln w="9525" cap="flat" cmpd="sng" algn="ctr">
      <a:noFill/>
      <a:round/>
    </a:ln>
    <a:effectLst/>
  </c:spPr>
  <c:txPr>
    <a:bodyPr/>
    <a:lstStyle/>
    <a:p>
      <a:pPr>
        <a:defRPr sz="1200">
          <a:latin typeface="楷体" panose="02010609060101010101" pitchFamily="49" charset="-122"/>
          <a:ea typeface="楷体" panose="02010609060101010101" pitchFamily="49"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30525" cy="496888"/>
          </a:xfrm>
          <a:prstGeom prst="rect">
            <a:avLst/>
          </a:prstGeom>
        </p:spPr>
        <p:txBody>
          <a:bodyPr vert="horz" lIns="91440" tIns="45720" rIns="91440" bIns="45720" rtlCol="0"/>
          <a:lstStyle>
            <a:lvl1pPr algn="l" fontAlgn="auto">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29050" y="0"/>
            <a:ext cx="2930525" cy="496888"/>
          </a:xfrm>
          <a:prstGeom prst="rect">
            <a:avLst/>
          </a:prstGeom>
        </p:spPr>
        <p:txBody>
          <a:bodyPr vert="horz" lIns="91440" tIns="45720" rIns="91440" bIns="45720" rtlCol="0"/>
          <a:lstStyle>
            <a:lvl1pPr algn="r" fontAlgn="auto">
              <a:spcBef>
                <a:spcPts val="0"/>
              </a:spcBef>
              <a:spcAft>
                <a:spcPts val="0"/>
              </a:spcAft>
              <a:buFontTx/>
              <a:buNone/>
              <a:defRPr sz="1200">
                <a:latin typeface="+mn-lt"/>
                <a:ea typeface="+mn-ea"/>
              </a:defRPr>
            </a:lvl1pPr>
          </a:lstStyle>
          <a:p>
            <a:pPr>
              <a:defRPr/>
            </a:pPr>
            <a:endParaRPr lang="zh-CN" altLang="en-US"/>
          </a:p>
        </p:txBody>
      </p:sp>
      <p:sp>
        <p:nvSpPr>
          <p:cNvPr id="4" name="页脚占位符 3"/>
          <p:cNvSpPr>
            <a:spLocks noGrp="1"/>
          </p:cNvSpPr>
          <p:nvPr>
            <p:ph type="ftr" sz="quarter" idx="2"/>
          </p:nvPr>
        </p:nvSpPr>
        <p:spPr>
          <a:xfrm>
            <a:off x="0" y="9444038"/>
            <a:ext cx="2930525" cy="496887"/>
          </a:xfrm>
          <a:prstGeom prst="rect">
            <a:avLst/>
          </a:prstGeom>
        </p:spPr>
        <p:txBody>
          <a:bodyPr vert="horz" lIns="91440" tIns="45720" rIns="91440" bIns="45720" rtlCol="0" anchor="b"/>
          <a:lstStyle>
            <a:lvl1pPr algn="l" fontAlgn="auto">
              <a:spcBef>
                <a:spcPts val="0"/>
              </a:spcBef>
              <a:spcAft>
                <a:spcPts val="0"/>
              </a:spcAft>
              <a:buFontTx/>
              <a:buNone/>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29050" y="9444038"/>
            <a:ext cx="2930525" cy="496887"/>
          </a:xfrm>
          <a:prstGeom prst="rect">
            <a:avLst/>
          </a:prstGeom>
        </p:spPr>
        <p:txBody>
          <a:bodyPr vert="horz" wrap="square" lIns="91440" tIns="45720" rIns="91440" bIns="45720" numCol="1" anchor="b" anchorCtr="0" compatLnSpc="1"/>
          <a:lstStyle>
            <a:lvl1pPr algn="r">
              <a:defRPr sz="1200">
                <a:solidFill>
                  <a:srgbClr val="898989"/>
                </a:solidFill>
                <a:latin typeface="Calibri" panose="020F0502020204030204" pitchFamily="34" charset="0"/>
              </a:defRPr>
            </a:lvl1pPr>
          </a:lstStyle>
          <a:p>
            <a:fld id="{8D7206D8-DDA2-4EDB-A6C0-2CEE6BEDCAD8}" type="slidenum">
              <a:rPr lang="zh-CN" altLang="en-US"/>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30525" cy="496888"/>
          </a:xfrm>
          <a:prstGeom prst="rect">
            <a:avLst/>
          </a:prstGeom>
        </p:spPr>
        <p:txBody>
          <a:bodyPr vert="horz" lIns="91440" tIns="45720" rIns="91440" bIns="45720" rtlCol="0"/>
          <a:lstStyle>
            <a:lvl1pPr algn="l" fontAlgn="auto">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29050" y="0"/>
            <a:ext cx="2930525" cy="496888"/>
          </a:xfrm>
          <a:prstGeom prst="rect">
            <a:avLst/>
          </a:prstGeom>
        </p:spPr>
        <p:txBody>
          <a:bodyPr vert="horz" lIns="91440" tIns="45720" rIns="91440" bIns="45720" rtlCol="0"/>
          <a:lstStyle>
            <a:lvl1pPr algn="r" fontAlgn="auto">
              <a:spcBef>
                <a:spcPts val="0"/>
              </a:spcBef>
              <a:spcAft>
                <a:spcPts val="0"/>
              </a:spcAft>
              <a:buFontTx/>
              <a:buNone/>
              <a:defRPr sz="1200">
                <a:latin typeface="+mn-lt"/>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68263" y="746125"/>
            <a:ext cx="6624637" cy="372745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76275" y="4722813"/>
            <a:ext cx="5408613" cy="4473575"/>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fontAlgn="auto">
              <a:spcBef>
                <a:spcPts val="0"/>
              </a:spcBef>
              <a:spcAft>
                <a:spcPts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29050" y="9444038"/>
            <a:ext cx="2930525" cy="496887"/>
          </a:xfrm>
          <a:prstGeom prst="rect">
            <a:avLst/>
          </a:prstGeom>
        </p:spPr>
        <p:txBody>
          <a:bodyPr vert="horz" wrap="square" lIns="91440" tIns="45720" rIns="91440" bIns="45720" numCol="1" anchor="b" anchorCtr="0" compatLnSpc="1"/>
          <a:lstStyle>
            <a:lvl1pPr algn="r">
              <a:defRPr sz="1200">
                <a:latin typeface="Calibri" panose="020F0502020204030204" pitchFamily="34" charset="0"/>
              </a:defRPr>
            </a:lvl1pPr>
          </a:lstStyle>
          <a:p>
            <a:fld id="{6A2F0E5B-1FB1-455F-BECC-5A1D12ABC561}" type="slidenum">
              <a:rPr lang="zh-CN" altLang="en-US"/>
              <a:t>‹#›</a:t>
            </a:fld>
            <a:endParaRPr lang="zh-CN"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A2F0E5B-1FB1-455F-BECC-5A1D12ABC561}" type="slidenum">
              <a:rPr lang="zh-CN" altLang="en-US" smtClean="0"/>
              <a:t>1</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Tree>
    <p:extLst>
      <p:ext uri="{BB962C8B-B14F-4D97-AF65-F5344CB8AC3E}">
        <p14:creationId xmlns:p14="http://schemas.microsoft.com/office/powerpoint/2010/main" val="3188148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noChangeArrowheads="1" noTextEdit="1"/>
          </p:cNvSpPr>
          <p:nvPr>
            <p:ph type="sldImg" idx="4294967295"/>
          </p:nvPr>
        </p:nvSpPr>
        <p:spPr bwMode="auto">
          <a:xfrm>
            <a:off x="68263" y="746125"/>
            <a:ext cx="6624637" cy="3727450"/>
          </a:xfrm>
          <a:ln>
            <a:solidFill>
              <a:srgbClr val="000000"/>
            </a:solidFill>
            <a:miter lim="800000"/>
          </a:ln>
        </p:spPr>
      </p:sp>
      <p:sp>
        <p:nvSpPr>
          <p:cNvPr id="26626" name="备注占位符 2"/>
          <p:cNvSpPr>
            <a:spLocks noGrp="1" noChangeArrowheads="1"/>
          </p:cNvSpPr>
          <p:nvPr>
            <p:ph type="body" idx="4294967295"/>
          </p:nvPr>
        </p:nvSpPr>
        <p:spPr bwMode="auto">
          <a:noFill/>
        </p:spPr>
        <p:txBody>
          <a:bodyPr wrap="square" numCol="1" anchor="t" anchorCtr="0" compatLnSpc="1"/>
          <a:lstStyle/>
          <a:p>
            <a:pPr eaLnBrk="1" hangingPunct="1">
              <a:spcBef>
                <a:spcPct val="0"/>
              </a:spcBef>
            </a:pPr>
            <a:endParaRPr lang="zh-CN" altLang="en-US" dirty="0"/>
          </a:p>
        </p:txBody>
      </p:sp>
      <p:sp>
        <p:nvSpPr>
          <p:cNvPr id="4" name="页脚占位符 3"/>
          <p:cNvSpPr>
            <a:spLocks noGrp="1"/>
          </p:cNvSpPr>
          <p:nvPr>
            <p:ph type="ftr" sz="quarter" idx="10"/>
          </p:nvPr>
        </p:nvSpPr>
        <p:spPr/>
        <p:txBody>
          <a:bodyPr/>
          <a:lstStyle/>
          <a:p>
            <a:pPr>
              <a:defRPr/>
            </a:pPr>
            <a:endParaRPr lang="zh-CN" altLang="en-US"/>
          </a:p>
        </p:txBody>
      </p:sp>
      <p:sp>
        <p:nvSpPr>
          <p:cNvPr id="5" name="灯片编号占位符 4"/>
          <p:cNvSpPr>
            <a:spLocks noGrp="1"/>
          </p:cNvSpPr>
          <p:nvPr>
            <p:ph type="sldNum" sz="quarter" idx="11"/>
          </p:nvPr>
        </p:nvSpPr>
        <p:spPr/>
        <p:txBody>
          <a:bodyPr/>
          <a:lstStyle/>
          <a:p>
            <a:fld id="{6A2F0E5B-1FB1-455F-BECC-5A1D12ABC561}" type="slidenum">
              <a:rPr lang="zh-CN" altLang="en-US" smtClean="0"/>
              <a:t>10</a:t>
            </a:fld>
            <a:endParaRPr lang="zh-CN" altLang="en-US"/>
          </a:p>
        </p:txBody>
      </p:sp>
    </p:spTree>
    <p:extLst>
      <p:ext uri="{BB962C8B-B14F-4D97-AF65-F5344CB8AC3E}">
        <p14:creationId xmlns:p14="http://schemas.microsoft.com/office/powerpoint/2010/main" val="617225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noChangeArrowheads="1" noTextEdit="1"/>
          </p:cNvSpPr>
          <p:nvPr>
            <p:ph type="sldImg" idx="4294967295"/>
          </p:nvPr>
        </p:nvSpPr>
        <p:spPr bwMode="auto">
          <a:xfrm>
            <a:off x="68263" y="746125"/>
            <a:ext cx="6624637" cy="3727450"/>
          </a:xfrm>
          <a:ln>
            <a:solidFill>
              <a:srgbClr val="000000"/>
            </a:solidFill>
            <a:miter lim="800000"/>
          </a:ln>
        </p:spPr>
      </p:sp>
      <p:sp>
        <p:nvSpPr>
          <p:cNvPr id="26626" name="备注占位符 2"/>
          <p:cNvSpPr>
            <a:spLocks noGrp="1" noChangeArrowheads="1"/>
          </p:cNvSpPr>
          <p:nvPr>
            <p:ph type="body" idx="4294967295"/>
          </p:nvPr>
        </p:nvSpPr>
        <p:spPr bwMode="auto">
          <a:noFill/>
        </p:spPr>
        <p:txBody>
          <a:bodyPr wrap="square" numCol="1" anchor="t" anchorCtr="0" compatLnSpc="1"/>
          <a:lstStyle/>
          <a:p>
            <a:pPr eaLnBrk="1" hangingPunct="1">
              <a:spcBef>
                <a:spcPct val="0"/>
              </a:spcBef>
            </a:pPr>
            <a:endParaRPr lang="zh-CN" altLang="en-US" dirty="0"/>
          </a:p>
        </p:txBody>
      </p:sp>
      <p:sp>
        <p:nvSpPr>
          <p:cNvPr id="4" name="页脚占位符 3"/>
          <p:cNvSpPr>
            <a:spLocks noGrp="1"/>
          </p:cNvSpPr>
          <p:nvPr>
            <p:ph type="ftr" sz="quarter" idx="10"/>
          </p:nvPr>
        </p:nvSpPr>
        <p:spPr/>
        <p:txBody>
          <a:bodyPr/>
          <a:lstStyle/>
          <a:p>
            <a:pPr>
              <a:defRPr/>
            </a:pPr>
            <a:endParaRPr lang="zh-CN" altLang="en-US"/>
          </a:p>
        </p:txBody>
      </p:sp>
      <p:sp>
        <p:nvSpPr>
          <p:cNvPr id="5" name="灯片编号占位符 4"/>
          <p:cNvSpPr>
            <a:spLocks noGrp="1"/>
          </p:cNvSpPr>
          <p:nvPr>
            <p:ph type="sldNum" sz="quarter" idx="11"/>
          </p:nvPr>
        </p:nvSpPr>
        <p:spPr/>
        <p:txBody>
          <a:bodyPr/>
          <a:lstStyle/>
          <a:p>
            <a:fld id="{6A2F0E5B-1FB1-455F-BECC-5A1D12ABC561}" type="slidenum">
              <a:rPr lang="zh-CN" altLang="en-US" smtClean="0"/>
              <a:t>11</a:t>
            </a:fld>
            <a:endParaRPr lang="zh-CN" altLang="en-US"/>
          </a:p>
        </p:txBody>
      </p:sp>
    </p:spTree>
    <p:extLst>
      <p:ext uri="{BB962C8B-B14F-4D97-AF65-F5344CB8AC3E}">
        <p14:creationId xmlns:p14="http://schemas.microsoft.com/office/powerpoint/2010/main" val="520887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noChangeArrowheads="1" noTextEdit="1"/>
          </p:cNvSpPr>
          <p:nvPr>
            <p:ph type="sldImg" idx="4294967295"/>
          </p:nvPr>
        </p:nvSpPr>
        <p:spPr bwMode="auto">
          <a:xfrm>
            <a:off x="68263" y="746125"/>
            <a:ext cx="6624637" cy="3727450"/>
          </a:xfrm>
          <a:ln>
            <a:solidFill>
              <a:srgbClr val="000000"/>
            </a:solidFill>
            <a:miter lim="800000"/>
          </a:ln>
        </p:spPr>
      </p:sp>
      <p:sp>
        <p:nvSpPr>
          <p:cNvPr id="26626" name="备注占位符 2"/>
          <p:cNvSpPr>
            <a:spLocks noGrp="1" noChangeArrowheads="1"/>
          </p:cNvSpPr>
          <p:nvPr>
            <p:ph type="body" idx="4294967295"/>
          </p:nvPr>
        </p:nvSpPr>
        <p:spPr bwMode="auto">
          <a:noFill/>
        </p:spPr>
        <p:txBody>
          <a:bodyPr wrap="square" numCol="1" anchor="t" anchorCtr="0" compatLnSpc="1"/>
          <a:lstStyle/>
          <a:p>
            <a:pPr eaLnBrk="1" hangingPunct="1">
              <a:spcBef>
                <a:spcPct val="0"/>
              </a:spcBef>
            </a:pPr>
            <a:endParaRPr lang="zh-CN" altLang="en-US" dirty="0"/>
          </a:p>
        </p:txBody>
      </p:sp>
      <p:sp>
        <p:nvSpPr>
          <p:cNvPr id="4" name="页脚占位符 3"/>
          <p:cNvSpPr>
            <a:spLocks noGrp="1"/>
          </p:cNvSpPr>
          <p:nvPr>
            <p:ph type="ftr" sz="quarter" idx="10"/>
          </p:nvPr>
        </p:nvSpPr>
        <p:spPr/>
        <p:txBody>
          <a:bodyPr/>
          <a:lstStyle/>
          <a:p>
            <a:pPr>
              <a:defRPr/>
            </a:pPr>
            <a:endParaRPr lang="zh-CN" altLang="en-US"/>
          </a:p>
        </p:txBody>
      </p:sp>
      <p:sp>
        <p:nvSpPr>
          <p:cNvPr id="5" name="灯片编号占位符 4"/>
          <p:cNvSpPr>
            <a:spLocks noGrp="1"/>
          </p:cNvSpPr>
          <p:nvPr>
            <p:ph type="sldNum" sz="quarter" idx="11"/>
          </p:nvPr>
        </p:nvSpPr>
        <p:spPr/>
        <p:txBody>
          <a:bodyPr/>
          <a:lstStyle/>
          <a:p>
            <a:fld id="{6A2F0E5B-1FB1-455F-BECC-5A1D12ABC561}" type="slidenum">
              <a:rPr lang="zh-CN" altLang="en-US" smtClean="0"/>
              <a:t>2</a:t>
            </a:fld>
            <a:endParaRPr lang="zh-CN" altLang="en-US"/>
          </a:p>
        </p:txBody>
      </p:sp>
    </p:spTree>
    <p:extLst>
      <p:ext uri="{BB962C8B-B14F-4D97-AF65-F5344CB8AC3E}">
        <p14:creationId xmlns:p14="http://schemas.microsoft.com/office/powerpoint/2010/main" val="2735633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noChangeArrowheads="1" noTextEdit="1"/>
          </p:cNvSpPr>
          <p:nvPr>
            <p:ph type="sldImg" idx="4294967295"/>
          </p:nvPr>
        </p:nvSpPr>
        <p:spPr bwMode="auto">
          <a:xfrm>
            <a:off x="68263" y="746125"/>
            <a:ext cx="6624637" cy="3727450"/>
          </a:xfrm>
          <a:ln>
            <a:solidFill>
              <a:srgbClr val="000000"/>
            </a:solidFill>
            <a:miter lim="800000"/>
          </a:ln>
        </p:spPr>
      </p:sp>
      <p:sp>
        <p:nvSpPr>
          <p:cNvPr id="26626" name="备注占位符 2"/>
          <p:cNvSpPr>
            <a:spLocks noGrp="1" noChangeArrowheads="1"/>
          </p:cNvSpPr>
          <p:nvPr>
            <p:ph type="body" idx="4294967295"/>
          </p:nvPr>
        </p:nvSpPr>
        <p:spPr bwMode="auto">
          <a:noFill/>
        </p:spPr>
        <p:txBody>
          <a:bodyPr wrap="square" numCol="1" anchor="t" anchorCtr="0" compatLnSpc="1"/>
          <a:lstStyle/>
          <a:p>
            <a:pPr eaLnBrk="1" hangingPunct="1">
              <a:spcBef>
                <a:spcPct val="0"/>
              </a:spcBef>
            </a:pPr>
            <a:endParaRPr lang="zh-CN" altLang="en-US" dirty="0"/>
          </a:p>
        </p:txBody>
      </p:sp>
      <p:sp>
        <p:nvSpPr>
          <p:cNvPr id="4" name="页脚占位符 3"/>
          <p:cNvSpPr>
            <a:spLocks noGrp="1"/>
          </p:cNvSpPr>
          <p:nvPr>
            <p:ph type="ftr" sz="quarter" idx="10"/>
          </p:nvPr>
        </p:nvSpPr>
        <p:spPr/>
        <p:txBody>
          <a:bodyPr/>
          <a:lstStyle/>
          <a:p>
            <a:pPr>
              <a:defRPr/>
            </a:pPr>
            <a:endParaRPr lang="zh-CN" altLang="en-US"/>
          </a:p>
        </p:txBody>
      </p:sp>
      <p:sp>
        <p:nvSpPr>
          <p:cNvPr id="5" name="灯片编号占位符 4"/>
          <p:cNvSpPr>
            <a:spLocks noGrp="1"/>
          </p:cNvSpPr>
          <p:nvPr>
            <p:ph type="sldNum" sz="quarter" idx="11"/>
          </p:nvPr>
        </p:nvSpPr>
        <p:spPr/>
        <p:txBody>
          <a:bodyPr/>
          <a:lstStyle/>
          <a:p>
            <a:fld id="{6A2F0E5B-1FB1-455F-BECC-5A1D12ABC561}" type="slidenum">
              <a:rPr lang="zh-CN" altLang="en-US" smtClean="0"/>
              <a:t>3</a:t>
            </a:fld>
            <a:endParaRPr lang="zh-CN" altLang="en-US"/>
          </a:p>
        </p:txBody>
      </p:sp>
    </p:spTree>
    <p:extLst>
      <p:ext uri="{BB962C8B-B14F-4D97-AF65-F5344CB8AC3E}">
        <p14:creationId xmlns:p14="http://schemas.microsoft.com/office/powerpoint/2010/main" val="3980398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noChangeArrowheads="1" noTextEdit="1"/>
          </p:cNvSpPr>
          <p:nvPr>
            <p:ph type="sldImg" idx="4294967295"/>
          </p:nvPr>
        </p:nvSpPr>
        <p:spPr bwMode="auto">
          <a:xfrm>
            <a:off x="68263" y="746125"/>
            <a:ext cx="6624637" cy="3727450"/>
          </a:xfrm>
          <a:ln>
            <a:solidFill>
              <a:srgbClr val="000000"/>
            </a:solidFill>
            <a:miter lim="800000"/>
          </a:ln>
        </p:spPr>
      </p:sp>
      <p:sp>
        <p:nvSpPr>
          <p:cNvPr id="26626" name="备注占位符 2"/>
          <p:cNvSpPr>
            <a:spLocks noGrp="1" noChangeArrowheads="1"/>
          </p:cNvSpPr>
          <p:nvPr>
            <p:ph type="body" idx="4294967295"/>
          </p:nvPr>
        </p:nvSpPr>
        <p:spPr bwMode="auto">
          <a:noFill/>
        </p:spPr>
        <p:txBody>
          <a:bodyPr wrap="square" numCol="1" anchor="t" anchorCtr="0" compatLnSpc="1"/>
          <a:lstStyle/>
          <a:p>
            <a:pPr eaLnBrk="1" hangingPunct="1">
              <a:spcBef>
                <a:spcPct val="0"/>
              </a:spcBef>
            </a:pPr>
            <a:endParaRPr lang="zh-CN" altLang="en-US" dirty="0"/>
          </a:p>
        </p:txBody>
      </p:sp>
      <p:sp>
        <p:nvSpPr>
          <p:cNvPr id="4" name="页脚占位符 3"/>
          <p:cNvSpPr>
            <a:spLocks noGrp="1"/>
          </p:cNvSpPr>
          <p:nvPr>
            <p:ph type="ftr" sz="quarter" idx="10"/>
          </p:nvPr>
        </p:nvSpPr>
        <p:spPr/>
        <p:txBody>
          <a:bodyPr/>
          <a:lstStyle/>
          <a:p>
            <a:pPr>
              <a:defRPr/>
            </a:pPr>
            <a:endParaRPr lang="zh-CN" altLang="en-US"/>
          </a:p>
        </p:txBody>
      </p:sp>
      <p:sp>
        <p:nvSpPr>
          <p:cNvPr id="5" name="灯片编号占位符 4"/>
          <p:cNvSpPr>
            <a:spLocks noGrp="1"/>
          </p:cNvSpPr>
          <p:nvPr>
            <p:ph type="sldNum" sz="quarter" idx="11"/>
          </p:nvPr>
        </p:nvSpPr>
        <p:spPr/>
        <p:txBody>
          <a:bodyPr/>
          <a:lstStyle/>
          <a:p>
            <a:fld id="{6A2F0E5B-1FB1-455F-BECC-5A1D12ABC561}" type="slidenum">
              <a:rPr lang="zh-CN" altLang="en-US" smtClean="0"/>
              <a:t>4</a:t>
            </a:fld>
            <a:endParaRPr lang="zh-CN" altLang="en-US"/>
          </a:p>
        </p:txBody>
      </p:sp>
    </p:spTree>
    <p:extLst>
      <p:ext uri="{BB962C8B-B14F-4D97-AF65-F5344CB8AC3E}">
        <p14:creationId xmlns:p14="http://schemas.microsoft.com/office/powerpoint/2010/main" val="2968372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noChangeArrowheads="1" noTextEdit="1"/>
          </p:cNvSpPr>
          <p:nvPr>
            <p:ph type="sldImg" idx="4294967295"/>
          </p:nvPr>
        </p:nvSpPr>
        <p:spPr bwMode="auto">
          <a:xfrm>
            <a:off x="68263" y="746125"/>
            <a:ext cx="6624637" cy="3727450"/>
          </a:xfrm>
          <a:ln>
            <a:solidFill>
              <a:srgbClr val="000000"/>
            </a:solidFill>
            <a:miter lim="800000"/>
          </a:ln>
        </p:spPr>
      </p:sp>
      <p:sp>
        <p:nvSpPr>
          <p:cNvPr id="26626" name="备注占位符 2"/>
          <p:cNvSpPr>
            <a:spLocks noGrp="1" noChangeArrowheads="1"/>
          </p:cNvSpPr>
          <p:nvPr>
            <p:ph type="body" idx="4294967295"/>
          </p:nvPr>
        </p:nvSpPr>
        <p:spPr bwMode="auto">
          <a:noFill/>
        </p:spPr>
        <p:txBody>
          <a:bodyPr wrap="square" numCol="1" anchor="t" anchorCtr="0" compatLnSpc="1"/>
          <a:lstStyle/>
          <a:p>
            <a:pPr eaLnBrk="1" hangingPunct="1">
              <a:spcBef>
                <a:spcPct val="0"/>
              </a:spcBef>
            </a:pPr>
            <a:endParaRPr lang="zh-CN" altLang="en-US" dirty="0"/>
          </a:p>
        </p:txBody>
      </p:sp>
      <p:sp>
        <p:nvSpPr>
          <p:cNvPr id="4" name="页脚占位符 3"/>
          <p:cNvSpPr>
            <a:spLocks noGrp="1"/>
          </p:cNvSpPr>
          <p:nvPr>
            <p:ph type="ftr" sz="quarter" idx="10"/>
          </p:nvPr>
        </p:nvSpPr>
        <p:spPr/>
        <p:txBody>
          <a:bodyPr/>
          <a:lstStyle/>
          <a:p>
            <a:pPr>
              <a:defRPr/>
            </a:pPr>
            <a:endParaRPr lang="zh-CN" altLang="en-US"/>
          </a:p>
        </p:txBody>
      </p:sp>
      <p:sp>
        <p:nvSpPr>
          <p:cNvPr id="5" name="灯片编号占位符 4"/>
          <p:cNvSpPr>
            <a:spLocks noGrp="1"/>
          </p:cNvSpPr>
          <p:nvPr>
            <p:ph type="sldNum" sz="quarter" idx="11"/>
          </p:nvPr>
        </p:nvSpPr>
        <p:spPr/>
        <p:txBody>
          <a:bodyPr/>
          <a:lstStyle/>
          <a:p>
            <a:fld id="{6A2F0E5B-1FB1-455F-BECC-5A1D12ABC561}" type="slidenum">
              <a:rPr lang="zh-CN" altLang="en-US" smtClean="0"/>
              <a:t>5</a:t>
            </a:fld>
            <a:endParaRPr lang="zh-CN" altLang="en-US"/>
          </a:p>
        </p:txBody>
      </p:sp>
    </p:spTree>
    <p:extLst>
      <p:ext uri="{BB962C8B-B14F-4D97-AF65-F5344CB8AC3E}">
        <p14:creationId xmlns:p14="http://schemas.microsoft.com/office/powerpoint/2010/main" val="254828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06E63-D76D-D1C8-E5D8-09C205FFE6A0}"/>
            </a:ext>
          </a:extLst>
        </p:cNvPr>
        <p:cNvGrpSpPr/>
        <p:nvPr/>
      </p:nvGrpSpPr>
      <p:grpSpPr>
        <a:xfrm>
          <a:off x="0" y="0"/>
          <a:ext cx="0" cy="0"/>
          <a:chOff x="0" y="0"/>
          <a:chExt cx="0" cy="0"/>
        </a:xfrm>
      </p:grpSpPr>
      <p:sp>
        <p:nvSpPr>
          <p:cNvPr id="26625" name="幻灯片图像占位符 1">
            <a:extLst>
              <a:ext uri="{FF2B5EF4-FFF2-40B4-BE49-F238E27FC236}">
                <a16:creationId xmlns:a16="http://schemas.microsoft.com/office/drawing/2014/main" id="{0CC808D1-D81A-9CC2-29F1-61C7B94294D2}"/>
              </a:ext>
            </a:extLst>
          </p:cNvPr>
          <p:cNvSpPr>
            <a:spLocks noGrp="1" noRot="1" noChangeAspect="1" noChangeArrowheads="1" noTextEdit="1"/>
          </p:cNvSpPr>
          <p:nvPr>
            <p:ph type="sldImg" idx="4294967295"/>
          </p:nvPr>
        </p:nvSpPr>
        <p:spPr bwMode="auto">
          <a:xfrm>
            <a:off x="68263" y="746125"/>
            <a:ext cx="6624637" cy="3727450"/>
          </a:xfrm>
          <a:ln>
            <a:solidFill>
              <a:srgbClr val="000000"/>
            </a:solidFill>
            <a:miter lim="800000"/>
          </a:ln>
        </p:spPr>
      </p:sp>
      <p:sp>
        <p:nvSpPr>
          <p:cNvPr id="26626" name="备注占位符 2">
            <a:extLst>
              <a:ext uri="{FF2B5EF4-FFF2-40B4-BE49-F238E27FC236}">
                <a16:creationId xmlns:a16="http://schemas.microsoft.com/office/drawing/2014/main" id="{486C461B-33B8-BA26-2A39-E4DDD915ACB0}"/>
              </a:ext>
            </a:extLst>
          </p:cNvPr>
          <p:cNvSpPr>
            <a:spLocks noGrp="1" noChangeArrowheads="1"/>
          </p:cNvSpPr>
          <p:nvPr>
            <p:ph type="body" idx="4294967295"/>
          </p:nvPr>
        </p:nvSpPr>
        <p:spPr bwMode="auto">
          <a:noFill/>
        </p:spPr>
        <p:txBody>
          <a:bodyPr wrap="square" numCol="1" anchor="t" anchorCtr="0" compatLnSpc="1"/>
          <a:lstStyle/>
          <a:p>
            <a:pPr eaLnBrk="1" hangingPunct="1">
              <a:spcBef>
                <a:spcPct val="0"/>
              </a:spcBef>
            </a:pPr>
            <a:endParaRPr lang="zh-CN" altLang="en-US" dirty="0"/>
          </a:p>
        </p:txBody>
      </p:sp>
      <p:sp>
        <p:nvSpPr>
          <p:cNvPr id="4" name="页脚占位符 3">
            <a:extLst>
              <a:ext uri="{FF2B5EF4-FFF2-40B4-BE49-F238E27FC236}">
                <a16:creationId xmlns:a16="http://schemas.microsoft.com/office/drawing/2014/main" id="{21EB84DC-FB12-4996-FDA9-C930C1522DA9}"/>
              </a:ext>
            </a:extLst>
          </p:cNvPr>
          <p:cNvSpPr>
            <a:spLocks noGrp="1"/>
          </p:cNvSpPr>
          <p:nvPr>
            <p:ph type="ftr" sz="quarter" idx="10"/>
          </p:nvPr>
        </p:nvSpPr>
        <p:spPr/>
        <p:txBody>
          <a:bodyPr/>
          <a:lstStyle/>
          <a:p>
            <a:pPr>
              <a:defRPr/>
            </a:pPr>
            <a:endParaRPr lang="zh-CN" altLang="en-US"/>
          </a:p>
        </p:txBody>
      </p:sp>
      <p:sp>
        <p:nvSpPr>
          <p:cNvPr id="5" name="灯片编号占位符 4">
            <a:extLst>
              <a:ext uri="{FF2B5EF4-FFF2-40B4-BE49-F238E27FC236}">
                <a16:creationId xmlns:a16="http://schemas.microsoft.com/office/drawing/2014/main" id="{D5A01EAA-2BB0-9AB6-B1C1-A7162788C03D}"/>
              </a:ext>
            </a:extLst>
          </p:cNvPr>
          <p:cNvSpPr>
            <a:spLocks noGrp="1"/>
          </p:cNvSpPr>
          <p:nvPr>
            <p:ph type="sldNum" sz="quarter" idx="11"/>
          </p:nvPr>
        </p:nvSpPr>
        <p:spPr/>
        <p:txBody>
          <a:bodyPr/>
          <a:lstStyle/>
          <a:p>
            <a:fld id="{6A2F0E5B-1FB1-455F-BECC-5A1D12ABC561}" type="slidenum">
              <a:rPr lang="zh-CN" altLang="en-US" smtClean="0"/>
              <a:t>6</a:t>
            </a:fld>
            <a:endParaRPr lang="zh-CN" altLang="en-US"/>
          </a:p>
        </p:txBody>
      </p:sp>
    </p:spTree>
    <p:extLst>
      <p:ext uri="{BB962C8B-B14F-4D97-AF65-F5344CB8AC3E}">
        <p14:creationId xmlns:p14="http://schemas.microsoft.com/office/powerpoint/2010/main" val="1470078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noChangeArrowheads="1" noTextEdit="1"/>
          </p:cNvSpPr>
          <p:nvPr>
            <p:ph type="sldImg" idx="4294967295"/>
          </p:nvPr>
        </p:nvSpPr>
        <p:spPr bwMode="auto">
          <a:xfrm>
            <a:off x="68263" y="746125"/>
            <a:ext cx="6624637" cy="3727450"/>
          </a:xfrm>
          <a:ln>
            <a:solidFill>
              <a:srgbClr val="000000"/>
            </a:solidFill>
            <a:miter lim="800000"/>
          </a:ln>
        </p:spPr>
      </p:sp>
      <p:sp>
        <p:nvSpPr>
          <p:cNvPr id="26626" name="备注占位符 2"/>
          <p:cNvSpPr>
            <a:spLocks noGrp="1" noChangeArrowheads="1"/>
          </p:cNvSpPr>
          <p:nvPr>
            <p:ph type="body" idx="4294967295"/>
          </p:nvPr>
        </p:nvSpPr>
        <p:spPr bwMode="auto">
          <a:noFill/>
        </p:spPr>
        <p:txBody>
          <a:bodyPr wrap="square" numCol="1" anchor="t" anchorCtr="0" compatLnSpc="1"/>
          <a:lstStyle/>
          <a:p>
            <a:pPr eaLnBrk="1" hangingPunct="1">
              <a:spcBef>
                <a:spcPct val="0"/>
              </a:spcBef>
            </a:pPr>
            <a:endParaRPr lang="zh-CN" altLang="en-US" dirty="0"/>
          </a:p>
        </p:txBody>
      </p:sp>
      <p:sp>
        <p:nvSpPr>
          <p:cNvPr id="4" name="页脚占位符 3"/>
          <p:cNvSpPr>
            <a:spLocks noGrp="1"/>
          </p:cNvSpPr>
          <p:nvPr>
            <p:ph type="ftr" sz="quarter" idx="10"/>
          </p:nvPr>
        </p:nvSpPr>
        <p:spPr/>
        <p:txBody>
          <a:bodyPr/>
          <a:lstStyle/>
          <a:p>
            <a:pPr>
              <a:defRPr/>
            </a:pPr>
            <a:endParaRPr lang="zh-CN" altLang="en-US"/>
          </a:p>
        </p:txBody>
      </p:sp>
      <p:sp>
        <p:nvSpPr>
          <p:cNvPr id="5" name="灯片编号占位符 4"/>
          <p:cNvSpPr>
            <a:spLocks noGrp="1"/>
          </p:cNvSpPr>
          <p:nvPr>
            <p:ph type="sldNum" sz="quarter" idx="11"/>
          </p:nvPr>
        </p:nvSpPr>
        <p:spPr/>
        <p:txBody>
          <a:bodyPr/>
          <a:lstStyle/>
          <a:p>
            <a:fld id="{6A2F0E5B-1FB1-455F-BECC-5A1D12ABC561}" type="slidenum">
              <a:rPr lang="zh-CN" altLang="en-US" smtClean="0"/>
              <a:t>7</a:t>
            </a:fld>
            <a:endParaRPr lang="zh-CN" altLang="en-US"/>
          </a:p>
        </p:txBody>
      </p:sp>
    </p:spTree>
    <p:extLst>
      <p:ext uri="{BB962C8B-B14F-4D97-AF65-F5344CB8AC3E}">
        <p14:creationId xmlns:p14="http://schemas.microsoft.com/office/powerpoint/2010/main" val="1546852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noChangeArrowheads="1" noTextEdit="1"/>
          </p:cNvSpPr>
          <p:nvPr>
            <p:ph type="sldImg" idx="4294967295"/>
          </p:nvPr>
        </p:nvSpPr>
        <p:spPr bwMode="auto">
          <a:xfrm>
            <a:off x="68263" y="746125"/>
            <a:ext cx="6624637" cy="3727450"/>
          </a:xfrm>
          <a:ln>
            <a:solidFill>
              <a:srgbClr val="000000"/>
            </a:solidFill>
            <a:miter lim="800000"/>
          </a:ln>
        </p:spPr>
      </p:sp>
      <p:sp>
        <p:nvSpPr>
          <p:cNvPr id="26626" name="备注占位符 2"/>
          <p:cNvSpPr>
            <a:spLocks noGrp="1" noChangeArrowheads="1"/>
          </p:cNvSpPr>
          <p:nvPr>
            <p:ph type="body" idx="4294967295"/>
          </p:nvPr>
        </p:nvSpPr>
        <p:spPr bwMode="auto">
          <a:noFill/>
        </p:spPr>
        <p:txBody>
          <a:bodyPr wrap="square" numCol="1" anchor="t" anchorCtr="0" compatLnSpc="1"/>
          <a:lstStyle/>
          <a:p>
            <a:pPr eaLnBrk="1" hangingPunct="1">
              <a:spcBef>
                <a:spcPct val="0"/>
              </a:spcBef>
            </a:pPr>
            <a:endParaRPr lang="zh-CN" altLang="en-US" dirty="0"/>
          </a:p>
        </p:txBody>
      </p:sp>
      <p:sp>
        <p:nvSpPr>
          <p:cNvPr id="4" name="页脚占位符 3"/>
          <p:cNvSpPr>
            <a:spLocks noGrp="1"/>
          </p:cNvSpPr>
          <p:nvPr>
            <p:ph type="ftr" sz="quarter" idx="10"/>
          </p:nvPr>
        </p:nvSpPr>
        <p:spPr/>
        <p:txBody>
          <a:bodyPr/>
          <a:lstStyle/>
          <a:p>
            <a:pPr>
              <a:defRPr/>
            </a:pPr>
            <a:endParaRPr lang="zh-CN" altLang="en-US"/>
          </a:p>
        </p:txBody>
      </p:sp>
      <p:sp>
        <p:nvSpPr>
          <p:cNvPr id="5" name="灯片编号占位符 4"/>
          <p:cNvSpPr>
            <a:spLocks noGrp="1"/>
          </p:cNvSpPr>
          <p:nvPr>
            <p:ph type="sldNum" sz="quarter" idx="11"/>
          </p:nvPr>
        </p:nvSpPr>
        <p:spPr/>
        <p:txBody>
          <a:bodyPr/>
          <a:lstStyle/>
          <a:p>
            <a:fld id="{6A2F0E5B-1FB1-455F-BECC-5A1D12ABC561}" type="slidenum">
              <a:rPr lang="zh-CN" altLang="en-US" smtClean="0"/>
              <a:t>8</a:t>
            </a:fld>
            <a:endParaRPr lang="zh-CN" altLang="en-US"/>
          </a:p>
        </p:txBody>
      </p:sp>
    </p:spTree>
    <p:extLst>
      <p:ext uri="{BB962C8B-B14F-4D97-AF65-F5344CB8AC3E}">
        <p14:creationId xmlns:p14="http://schemas.microsoft.com/office/powerpoint/2010/main" val="2490910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noChangeArrowheads="1" noTextEdit="1"/>
          </p:cNvSpPr>
          <p:nvPr>
            <p:ph type="sldImg" idx="4294967295"/>
          </p:nvPr>
        </p:nvSpPr>
        <p:spPr bwMode="auto">
          <a:xfrm>
            <a:off x="68263" y="746125"/>
            <a:ext cx="6624637" cy="3727450"/>
          </a:xfrm>
          <a:ln>
            <a:solidFill>
              <a:srgbClr val="000000"/>
            </a:solidFill>
            <a:miter lim="800000"/>
          </a:ln>
        </p:spPr>
      </p:sp>
      <p:sp>
        <p:nvSpPr>
          <p:cNvPr id="26626" name="备注占位符 2"/>
          <p:cNvSpPr>
            <a:spLocks noGrp="1" noChangeArrowheads="1"/>
          </p:cNvSpPr>
          <p:nvPr>
            <p:ph type="body" idx="4294967295"/>
          </p:nvPr>
        </p:nvSpPr>
        <p:spPr bwMode="auto">
          <a:noFill/>
        </p:spPr>
        <p:txBody>
          <a:bodyPr wrap="square" numCol="1" anchor="t" anchorCtr="0" compatLnSpc="1"/>
          <a:lstStyle/>
          <a:p>
            <a:pPr eaLnBrk="1" hangingPunct="1">
              <a:spcBef>
                <a:spcPct val="0"/>
              </a:spcBef>
            </a:pPr>
            <a:endParaRPr lang="zh-CN" altLang="en-US" dirty="0"/>
          </a:p>
        </p:txBody>
      </p:sp>
      <p:sp>
        <p:nvSpPr>
          <p:cNvPr id="4" name="页脚占位符 3"/>
          <p:cNvSpPr>
            <a:spLocks noGrp="1"/>
          </p:cNvSpPr>
          <p:nvPr>
            <p:ph type="ftr" sz="quarter" idx="10"/>
          </p:nvPr>
        </p:nvSpPr>
        <p:spPr/>
        <p:txBody>
          <a:bodyPr/>
          <a:lstStyle/>
          <a:p>
            <a:pPr>
              <a:defRPr/>
            </a:pPr>
            <a:endParaRPr lang="zh-CN" altLang="en-US"/>
          </a:p>
        </p:txBody>
      </p:sp>
      <p:sp>
        <p:nvSpPr>
          <p:cNvPr id="5" name="灯片编号占位符 4"/>
          <p:cNvSpPr>
            <a:spLocks noGrp="1"/>
          </p:cNvSpPr>
          <p:nvPr>
            <p:ph type="sldNum" sz="quarter" idx="11"/>
          </p:nvPr>
        </p:nvSpPr>
        <p:spPr/>
        <p:txBody>
          <a:bodyPr/>
          <a:lstStyle/>
          <a:p>
            <a:fld id="{6A2F0E5B-1FB1-455F-BECC-5A1D12ABC561}" type="slidenum">
              <a:rPr lang="zh-CN" altLang="en-US" smtClean="0"/>
              <a:t>9</a:t>
            </a:fld>
            <a:endParaRPr lang="zh-CN" altLang="en-US"/>
          </a:p>
        </p:txBody>
      </p:sp>
    </p:spTree>
    <p:extLst>
      <p:ext uri="{BB962C8B-B14F-4D97-AF65-F5344CB8AC3E}">
        <p14:creationId xmlns:p14="http://schemas.microsoft.com/office/powerpoint/2010/main" val="1561250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838200" y="6356350"/>
            <a:ext cx="2743200" cy="365125"/>
          </a:xfrm>
        </p:spPr>
        <p:txBody>
          <a:bodyPr/>
          <a:lstStyle/>
          <a:p>
            <a:pPr>
              <a:defRPr/>
            </a:pPr>
            <a:endParaRPr lang="zh-CN" altLang="en-US" dirty="0"/>
          </a:p>
        </p:txBody>
      </p:sp>
      <p:sp>
        <p:nvSpPr>
          <p:cNvPr id="5" name="Footer Placeholder 4"/>
          <p:cNvSpPr>
            <a:spLocks noGrp="1"/>
          </p:cNvSpPr>
          <p:nvPr>
            <p:ph type="ftr" sz="quarter" idx="11"/>
          </p:nvPr>
        </p:nvSpPr>
        <p:spPr/>
        <p:txBody>
          <a:bodyPr/>
          <a:lstStyle/>
          <a:p>
            <a:pPr>
              <a:defRPr/>
            </a:pPr>
            <a:r>
              <a:rPr lang="zh-CN" altLang="en-US"/>
              <a:t>请参阅文末的重要声明</a:t>
            </a:r>
          </a:p>
        </p:txBody>
      </p:sp>
      <p:sp>
        <p:nvSpPr>
          <p:cNvPr id="6" name="Slide Number Placeholder 5"/>
          <p:cNvSpPr>
            <a:spLocks noGrp="1"/>
          </p:cNvSpPr>
          <p:nvPr>
            <p:ph type="sldNum" sz="quarter" idx="12"/>
          </p:nvPr>
        </p:nvSpPr>
        <p:spPr/>
        <p:txBody>
          <a:bodyPr/>
          <a:lstStyle/>
          <a:p>
            <a:fld id="{7914278B-2A8B-499F-B5F2-AD37155ED98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zh-CN" altLang="en-US" dirty="0"/>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DD768C3C-F68B-4861-9522-FD163738B6D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D28B4E4F-CEB6-4842-9AB3-BFE3F1669F3E}" type="slidenum">
              <a:rPr lang="zh-CN" altLang="en-US" smtClean="0"/>
              <a:t>‹#›</a:t>
            </a:fld>
            <a:endParaRPr lang="zh-CN"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zh-CN" altLang="en-US" dirty="0"/>
          </a:p>
        </p:txBody>
      </p:sp>
      <p:sp>
        <p:nvSpPr>
          <p:cNvPr id="5" name="Footer Placeholder 4"/>
          <p:cNvSpPr>
            <a:spLocks noGrp="1"/>
          </p:cNvSpPr>
          <p:nvPr>
            <p:ph type="ftr" sz="quarter" idx="11"/>
          </p:nvPr>
        </p:nvSpPr>
        <p:spPr/>
        <p:txBody>
          <a:bodyPr/>
          <a:lstStyle/>
          <a:p>
            <a:pPr>
              <a:defRPr/>
            </a:pPr>
            <a:r>
              <a:rPr lang="zh-CN" altLang="en-US">
                <a:sym typeface="+mn-ea"/>
              </a:rPr>
              <a:t>请参阅文末的重要声明</a:t>
            </a:r>
            <a:endParaRPr lang="zh-CN" altLang="en-US"/>
          </a:p>
        </p:txBody>
      </p:sp>
      <p:sp>
        <p:nvSpPr>
          <p:cNvPr id="6" name="Slide Number Placeholder 5"/>
          <p:cNvSpPr>
            <a:spLocks noGrp="1"/>
          </p:cNvSpPr>
          <p:nvPr>
            <p:ph type="sldNum" sz="quarter" idx="12"/>
          </p:nvPr>
        </p:nvSpPr>
        <p:spPr/>
        <p:txBody>
          <a:bodyPr/>
          <a:lstStyle/>
          <a:p>
            <a:fld id="{367D8E6E-3E7C-441F-B892-0D25E110D89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a:defRPr/>
            </a:pPr>
            <a:endParaRPr lang="zh-CN" altLang="en-US"/>
          </a:p>
        </p:txBody>
      </p:sp>
      <p:sp>
        <p:nvSpPr>
          <p:cNvPr id="5" name="Footer Placeholder 4"/>
          <p:cNvSpPr>
            <a:spLocks noGrp="1"/>
          </p:cNvSpPr>
          <p:nvPr>
            <p:ph type="ftr" sz="quarter" idx="11"/>
          </p:nvPr>
        </p:nvSpPr>
        <p:spPr/>
        <p:txBody>
          <a:bodyPr/>
          <a:lstStyle/>
          <a:p>
            <a:pPr>
              <a:defRPr/>
            </a:pPr>
            <a:r>
              <a:rPr lang="zh-CN" altLang="en-US">
                <a:sym typeface="+mn-ea"/>
              </a:rPr>
              <a:t>请参阅文末的重要声明</a:t>
            </a:r>
            <a:endParaRPr lang="zh-CN" altLang="en-US"/>
          </a:p>
        </p:txBody>
      </p:sp>
      <p:sp>
        <p:nvSpPr>
          <p:cNvPr id="6" name="Slide Number Placeholder 5"/>
          <p:cNvSpPr>
            <a:spLocks noGrp="1"/>
          </p:cNvSpPr>
          <p:nvPr>
            <p:ph type="sldNum" sz="quarter" idx="12"/>
          </p:nvPr>
        </p:nvSpPr>
        <p:spPr/>
        <p:txBody>
          <a:bodyPr/>
          <a:lstStyle/>
          <a:p>
            <a:fld id="{D6C45009-F58B-4047-9EA6-20BF6E9E379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a:defRPr/>
            </a:pPr>
            <a:endParaRPr lang="zh-CN" altLang="en-US"/>
          </a:p>
        </p:txBody>
      </p:sp>
      <p:sp>
        <p:nvSpPr>
          <p:cNvPr id="6" name="Footer Placeholder 5"/>
          <p:cNvSpPr>
            <a:spLocks noGrp="1"/>
          </p:cNvSpPr>
          <p:nvPr>
            <p:ph type="ftr" sz="quarter" idx="11"/>
          </p:nvPr>
        </p:nvSpPr>
        <p:spPr/>
        <p:txBody>
          <a:bodyPr/>
          <a:lstStyle/>
          <a:p>
            <a:pPr>
              <a:defRPr/>
            </a:pPr>
            <a:r>
              <a:rPr lang="zh-CN" altLang="en-US">
                <a:sym typeface="+mn-ea"/>
              </a:rPr>
              <a:t>请参阅文末的重要声明</a:t>
            </a:r>
            <a:endParaRPr lang="zh-CN" altLang="en-US"/>
          </a:p>
        </p:txBody>
      </p:sp>
      <p:sp>
        <p:nvSpPr>
          <p:cNvPr id="7" name="Slide Number Placeholder 6"/>
          <p:cNvSpPr>
            <a:spLocks noGrp="1"/>
          </p:cNvSpPr>
          <p:nvPr>
            <p:ph type="sldNum" sz="quarter" idx="12"/>
          </p:nvPr>
        </p:nvSpPr>
        <p:spPr/>
        <p:txBody>
          <a:bodyPr/>
          <a:lstStyle/>
          <a:p>
            <a:fld id="{A0A599D1-262F-4285-BA06-4A20B39B851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a:defRPr/>
            </a:pPr>
            <a:endParaRPr lang="zh-CN" altLang="en-US"/>
          </a:p>
        </p:txBody>
      </p:sp>
      <p:sp>
        <p:nvSpPr>
          <p:cNvPr id="8" name="Footer Placeholder 7"/>
          <p:cNvSpPr>
            <a:spLocks noGrp="1"/>
          </p:cNvSpPr>
          <p:nvPr>
            <p:ph type="ftr" sz="quarter" idx="11"/>
          </p:nvPr>
        </p:nvSpPr>
        <p:spPr/>
        <p:txBody>
          <a:bodyPr/>
          <a:lstStyle/>
          <a:p>
            <a:pPr>
              <a:defRPr/>
            </a:pPr>
            <a:endParaRPr lang="zh-CN" altLang="en-US"/>
          </a:p>
        </p:txBody>
      </p:sp>
      <p:sp>
        <p:nvSpPr>
          <p:cNvPr id="9" name="Slide Number Placeholder 8"/>
          <p:cNvSpPr>
            <a:spLocks noGrp="1"/>
          </p:cNvSpPr>
          <p:nvPr>
            <p:ph type="sldNum" sz="quarter" idx="12"/>
          </p:nvPr>
        </p:nvSpPr>
        <p:spPr/>
        <p:txBody>
          <a:bodyPr/>
          <a:lstStyle/>
          <a:p>
            <a:fld id="{9D144F26-0E14-46E2-BB4F-A70ED27EAC6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endParaRPr lang="zh-CN" altLang="en-US" dirty="0"/>
          </a:p>
        </p:txBody>
      </p:sp>
      <p:sp>
        <p:nvSpPr>
          <p:cNvPr id="4" name="Footer Placeholder 3"/>
          <p:cNvSpPr>
            <a:spLocks noGrp="1"/>
          </p:cNvSpPr>
          <p:nvPr>
            <p:ph type="ftr" sz="quarter" idx="11"/>
          </p:nvPr>
        </p:nvSpPr>
        <p:spPr/>
        <p:txBody>
          <a:bodyPr/>
          <a:lstStyle/>
          <a:p>
            <a:pPr>
              <a:defRPr/>
            </a:pPr>
            <a:endParaRPr lang="zh-CN" altLang="en-US"/>
          </a:p>
        </p:txBody>
      </p:sp>
      <p:sp>
        <p:nvSpPr>
          <p:cNvPr id="5" name="Slide Number Placeholder 4"/>
          <p:cNvSpPr>
            <a:spLocks noGrp="1"/>
          </p:cNvSpPr>
          <p:nvPr>
            <p:ph type="sldNum" sz="quarter" idx="12"/>
          </p:nvPr>
        </p:nvSpPr>
        <p:spPr/>
        <p:txBody>
          <a:bodyPr/>
          <a:lstStyle/>
          <a:p>
            <a:fld id="{CDFD9945-8C86-4541-9078-41EABCDFF17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55954" y="6513739"/>
            <a:ext cx="2743200" cy="365125"/>
          </a:xfrm>
        </p:spPr>
        <p:txBody>
          <a:bodyPr/>
          <a:lstStyle/>
          <a:p>
            <a:pPr>
              <a:defRPr/>
            </a:pPr>
            <a:endParaRPr lang="zh-CN" altLang="en-US" dirty="0"/>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fld id="{A5F1C104-22F4-45A7-BD33-A021EDD8C47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a:defRPr/>
            </a:pPr>
            <a:endParaRPr lang="zh-CN" altLang="en-US" dirty="0"/>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fld id="{D033FE93-ECC8-482A-AC5D-40B00002E8F1}"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a:defRPr/>
            </a:pPr>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fld id="{AEA434AC-4A1F-4513-B161-AF9E3E396A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zh-CN" altLang="en-US">
                <a:sym typeface="+mn-ea"/>
              </a:rPr>
              <a:t>请参阅文末的重要声明</a:t>
            </a:r>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B4E4F-CEB6-4842-9AB3-BFE3F1669F3E}" type="slidenum">
              <a:rPr lang="zh-CN" altLang="en-US" smtClean="0"/>
              <a:t>‹#›</a:t>
            </a:fld>
            <a:endParaRPr lang="zh-CN" altLang="en-US"/>
          </a:p>
        </p:txBody>
      </p:sp>
      <p:pic>
        <p:nvPicPr>
          <p:cNvPr id="9" name="图片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768000" y="217380"/>
            <a:ext cx="2062188" cy="47549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518920" y="1283970"/>
            <a:ext cx="9144000" cy="18059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pitchFamily="34" charset="-122"/>
            </a:endParaRPr>
          </a:p>
        </p:txBody>
      </p:sp>
      <p:sp>
        <p:nvSpPr>
          <p:cNvPr id="12289" name="Text Box 3"/>
          <p:cNvSpPr txBox="1">
            <a:spLocks noChangeArrowheads="1"/>
          </p:cNvSpPr>
          <p:nvPr/>
        </p:nvSpPr>
        <p:spPr bwMode="auto">
          <a:xfrm>
            <a:off x="1950806" y="1917000"/>
            <a:ext cx="7991475" cy="570750"/>
          </a:xfrm>
          <a:prstGeom prst="rect">
            <a:avLst/>
          </a:prstGeom>
          <a:noFill/>
          <a:ln w="9525">
            <a:noFill/>
            <a:miter lim="800000"/>
          </a:ln>
        </p:spPr>
        <p:txBody>
          <a:bodyPr lIns="77550" tIns="38775" rIns="77550" bIns="38775" anchorCtr="1">
            <a:spAutoFit/>
          </a:bodyPr>
          <a:lstStyle/>
          <a:p>
            <a:pPr algn="ctr" defTabSz="873125"/>
            <a:r>
              <a:rPr lang="zh-CN" altLang="en-US" sz="3200" b="1" dirty="0">
                <a:ln w="10160">
                  <a:solidFill>
                    <a:schemeClr val="bg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微软雅黑" panose="020B0503020204020204" pitchFamily="34" charset="-122"/>
              </a:rPr>
              <a:t>筑底之路漫漫</a:t>
            </a:r>
          </a:p>
        </p:txBody>
      </p:sp>
      <p:sp>
        <p:nvSpPr>
          <p:cNvPr id="12290" name="Rectangle 13"/>
          <p:cNvSpPr>
            <a:spLocks noChangeArrowheads="1"/>
          </p:cNvSpPr>
          <p:nvPr/>
        </p:nvSpPr>
        <p:spPr bwMode="auto">
          <a:xfrm>
            <a:off x="5016000" y="5908675"/>
            <a:ext cx="2453640" cy="316230"/>
          </a:xfrm>
          <a:prstGeom prst="rect">
            <a:avLst/>
          </a:prstGeom>
          <a:noFill/>
          <a:ln w="9525">
            <a:noFill/>
            <a:miter lim="800000"/>
          </a:ln>
        </p:spPr>
        <p:txBody>
          <a:bodyPr/>
          <a:lstStyle/>
          <a:p>
            <a:pPr algn="ctr" eaLnBrk="0" hangingPunct="0">
              <a:lnSpc>
                <a:spcPct val="80000"/>
              </a:lnSpc>
            </a:pPr>
            <a:r>
              <a:rPr lang="zh-CN" altLang="en-US" sz="1600" dirty="0">
                <a:latin typeface="黑体" panose="02010609060101010101" pitchFamily="49" charset="-122"/>
                <a:ea typeface="黑体" panose="02010609060101010101" pitchFamily="49" charset="-122"/>
                <a:cs typeface="微软雅黑" panose="020B0503020204020204" pitchFamily="34" charset="-122"/>
                <a:sym typeface="+mn-ea"/>
              </a:rPr>
              <a:t>二〇二四年十一月</a:t>
            </a:r>
            <a:endParaRPr lang="zh-CN" altLang="en-US" sz="1600" b="1" dirty="0">
              <a:latin typeface="黑体" panose="02010609060101010101" pitchFamily="49" charset="-122"/>
              <a:ea typeface="黑体" panose="02010609060101010101" pitchFamily="49" charset="-122"/>
            </a:endParaRPr>
          </a:p>
        </p:txBody>
      </p:sp>
      <p:cxnSp>
        <p:nvCxnSpPr>
          <p:cNvPr id="2" name="直接连接符 1"/>
          <p:cNvCxnSpPr/>
          <p:nvPr/>
        </p:nvCxnSpPr>
        <p:spPr>
          <a:xfrm flipV="1">
            <a:off x="1524000" y="3256352"/>
            <a:ext cx="9144000" cy="12700"/>
          </a:xfrm>
          <a:prstGeom prst="line">
            <a:avLst/>
          </a:prstGeom>
          <a:ln w="127000" cmpd="thickThin">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图片 2" descr="子公司标志标准组合全称横式(可改)-1-jpg"/>
          <p:cNvPicPr>
            <a:picLocks noChangeAspect="1"/>
          </p:cNvPicPr>
          <p:nvPr/>
        </p:nvPicPr>
        <p:blipFill>
          <a:blip r:embed="rId4"/>
          <a:stretch>
            <a:fillRect/>
          </a:stretch>
        </p:blipFill>
        <p:spPr>
          <a:xfrm>
            <a:off x="4429760" y="5256530"/>
            <a:ext cx="3112770" cy="499110"/>
          </a:xfrm>
          <a:prstGeom prst="rect">
            <a:avLst/>
          </a:prstGeom>
        </p:spPr>
      </p:pic>
      <p:pic>
        <p:nvPicPr>
          <p:cNvPr id="10" name="Picture 3" descr="D:\Desktop\素材\素描城市.png"/>
          <p:cNvPicPr>
            <a:picLocks noChangeAspect="1" noChangeArrowheads="1"/>
          </p:cNvPicPr>
          <p:nvPr/>
        </p:nvPicPr>
        <p:blipFill>
          <a:blip r:embed="rId5" cstate="print">
            <a:duotone>
              <a:prstClr val="black"/>
              <a:schemeClr val="tx2">
                <a:lumMod val="50000"/>
                <a:tint val="45000"/>
                <a:satMod val="400000"/>
              </a:schemeClr>
            </a:duotone>
          </a:blip>
          <a:srcRect/>
          <a:stretch>
            <a:fillRect/>
          </a:stretch>
        </p:blipFill>
        <p:spPr bwMode="auto">
          <a:xfrm>
            <a:off x="1950806" y="3172248"/>
            <a:ext cx="8325312" cy="1818030"/>
          </a:xfrm>
          <a:prstGeom prst="rect">
            <a:avLst/>
          </a:prstGeom>
          <a:noFill/>
          <a:ln w="88900" cap="sq">
            <a:noFill/>
            <a:miter lim="800000"/>
            <a:headEnd/>
            <a:tailEnd/>
          </a:ln>
          <a:effectLst/>
        </p:spPr>
      </p:pic>
      <p:sp>
        <p:nvSpPr>
          <p:cNvPr id="11" name="原创设计师QQ598969553             _63">
            <a:extLst>
              <a:ext uri="{FF2B5EF4-FFF2-40B4-BE49-F238E27FC236}">
                <a16:creationId xmlns:a16="http://schemas.microsoft.com/office/drawing/2014/main" id="{005D34C7-6669-4227-AA95-C9F239F65990}"/>
              </a:ext>
            </a:extLst>
          </p:cNvPr>
          <p:cNvSpPr>
            <a:spLocks noEditPoints="1"/>
          </p:cNvSpPr>
          <p:nvPr/>
        </p:nvSpPr>
        <p:spPr bwMode="auto">
          <a:xfrm rot="16200000">
            <a:off x="2119758" y="612842"/>
            <a:ext cx="309116" cy="307528"/>
          </a:xfrm>
          <a:custGeom>
            <a:avLst/>
            <a:gdLst>
              <a:gd name="T0" fmla="*/ 571 w 690"/>
              <a:gd name="T1" fmla="*/ 6 h 690"/>
              <a:gd name="T2" fmla="*/ 598 w 690"/>
              <a:gd name="T3" fmla="*/ 14 h 690"/>
              <a:gd name="T4" fmla="*/ 598 w 690"/>
              <a:gd name="T5" fmla="*/ 14 h 690"/>
              <a:gd name="T6" fmla="*/ 676 w 690"/>
              <a:gd name="T7" fmla="*/ 92 h 690"/>
              <a:gd name="T8" fmla="*/ 676 w 690"/>
              <a:gd name="T9" fmla="*/ 92 h 690"/>
              <a:gd name="T10" fmla="*/ 683 w 690"/>
              <a:gd name="T11" fmla="*/ 119 h 690"/>
              <a:gd name="T12" fmla="*/ 580 w 690"/>
              <a:gd name="T13" fmla="*/ 211 h 690"/>
              <a:gd name="T14" fmla="*/ 505 w 690"/>
              <a:gd name="T15" fmla="*/ 223 h 690"/>
              <a:gd name="T16" fmla="*/ 487 w 690"/>
              <a:gd name="T17" fmla="*/ 500 h 690"/>
              <a:gd name="T18" fmla="*/ 339 w 690"/>
              <a:gd name="T19" fmla="*/ 562 h 690"/>
              <a:gd name="T20" fmla="*/ 128 w 690"/>
              <a:gd name="T21" fmla="*/ 352 h 690"/>
              <a:gd name="T22" fmla="*/ 339 w 690"/>
              <a:gd name="T23" fmla="*/ 141 h 690"/>
              <a:gd name="T24" fmla="*/ 493 w 690"/>
              <a:gd name="T25" fmla="*/ 160 h 690"/>
              <a:gd name="T26" fmla="*/ 483 w 690"/>
              <a:gd name="T27" fmla="*/ 95 h 690"/>
              <a:gd name="T28" fmla="*/ 611 w 690"/>
              <a:gd name="T29" fmla="*/ 269 h 690"/>
              <a:gd name="T30" fmla="*/ 663 w 690"/>
              <a:gd name="T31" fmla="*/ 253 h 690"/>
              <a:gd name="T32" fmla="*/ 677 w 690"/>
              <a:gd name="T33" fmla="*/ 352 h 690"/>
              <a:gd name="T34" fmla="*/ 339 w 690"/>
              <a:gd name="T35" fmla="*/ 690 h 690"/>
              <a:gd name="T36" fmla="*/ 0 w 690"/>
              <a:gd name="T37" fmla="*/ 352 h 690"/>
              <a:gd name="T38" fmla="*/ 339 w 690"/>
              <a:gd name="T39" fmla="*/ 13 h 690"/>
              <a:gd name="T40" fmla="*/ 437 w 690"/>
              <a:gd name="T41" fmla="*/ 27 h 690"/>
              <a:gd name="T42" fmla="*/ 422 w 690"/>
              <a:gd name="T43" fmla="*/ 79 h 690"/>
              <a:gd name="T44" fmla="*/ 339 w 690"/>
              <a:gd name="T45" fmla="*/ 66 h 690"/>
              <a:gd name="T46" fmla="*/ 54 w 690"/>
              <a:gd name="T47" fmla="*/ 352 h 690"/>
              <a:gd name="T48" fmla="*/ 339 w 690"/>
              <a:gd name="T49" fmla="*/ 636 h 690"/>
              <a:gd name="T50" fmla="*/ 623 w 690"/>
              <a:gd name="T51" fmla="*/ 352 h 690"/>
              <a:gd name="T52" fmla="*/ 611 w 690"/>
              <a:gd name="T53" fmla="*/ 269 h 690"/>
              <a:gd name="T54" fmla="*/ 339 w 690"/>
              <a:gd name="T55" fmla="*/ 255 h 690"/>
              <a:gd name="T56" fmla="*/ 444 w 690"/>
              <a:gd name="T57" fmla="*/ 208 h 690"/>
              <a:gd name="T58" fmla="*/ 213 w 690"/>
              <a:gd name="T59" fmla="*/ 225 h 690"/>
              <a:gd name="T60" fmla="*/ 213 w 690"/>
              <a:gd name="T61" fmla="*/ 225 h 690"/>
              <a:gd name="T62" fmla="*/ 213 w 690"/>
              <a:gd name="T63" fmla="*/ 477 h 690"/>
              <a:gd name="T64" fmla="*/ 464 w 690"/>
              <a:gd name="T65" fmla="*/ 478 h 690"/>
              <a:gd name="T66" fmla="*/ 517 w 690"/>
              <a:gd name="T67" fmla="*/ 352 h 690"/>
              <a:gd name="T68" fmla="*/ 423 w 690"/>
              <a:gd name="T69" fmla="*/ 304 h 690"/>
              <a:gd name="T70" fmla="*/ 407 w 690"/>
              <a:gd name="T71" fmla="*/ 420 h 690"/>
              <a:gd name="T72" fmla="*/ 339 w 690"/>
              <a:gd name="T73" fmla="*/ 448 h 690"/>
              <a:gd name="T74" fmla="*/ 271 w 690"/>
              <a:gd name="T75" fmla="*/ 420 h 690"/>
              <a:gd name="T76" fmla="*/ 271 w 690"/>
              <a:gd name="T77" fmla="*/ 283 h 690"/>
              <a:gd name="T78" fmla="*/ 339 w 690"/>
              <a:gd name="T79" fmla="*/ 255 h 690"/>
              <a:gd name="T80" fmla="*/ 361 w 690"/>
              <a:gd name="T81" fmla="*/ 291 h 690"/>
              <a:gd name="T82" fmla="*/ 293 w 690"/>
              <a:gd name="T83" fmla="*/ 306 h 690"/>
              <a:gd name="T84" fmla="*/ 274 w 690"/>
              <a:gd name="T85" fmla="*/ 352 h 690"/>
              <a:gd name="T86" fmla="*/ 339 w 690"/>
              <a:gd name="T87" fmla="*/ 416 h 690"/>
              <a:gd name="T88" fmla="*/ 384 w 690"/>
              <a:gd name="T89" fmla="*/ 397 h 690"/>
              <a:gd name="T90" fmla="*/ 399 w 690"/>
              <a:gd name="T91" fmla="*/ 329 h 690"/>
              <a:gd name="T92" fmla="*/ 320 w 690"/>
              <a:gd name="T93" fmla="*/ 370 h 690"/>
              <a:gd name="T94" fmla="*/ 361 w 690"/>
              <a:gd name="T95" fmla="*/ 291 h 690"/>
              <a:gd name="T96" fmla="*/ 574 w 690"/>
              <a:gd name="T97" fmla="*/ 49 h 690"/>
              <a:gd name="T98" fmla="*/ 522 w 690"/>
              <a:gd name="T99" fmla="*/ 145 h 690"/>
              <a:gd name="T100" fmla="*/ 574 w 690"/>
              <a:gd name="T101" fmla="*/ 49 h 690"/>
              <a:gd name="T102" fmla="*/ 606 w 690"/>
              <a:gd name="T103" fmla="*/ 106 h 690"/>
              <a:gd name="T104" fmla="*/ 579 w 690"/>
              <a:gd name="T105" fmla="*/ 177 h 690"/>
              <a:gd name="T106" fmla="*/ 606 w 690"/>
              <a:gd name="T107" fmla="*/ 106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0" h="690">
                <a:moveTo>
                  <a:pt x="483" y="95"/>
                </a:moveTo>
                <a:cubicBezTo>
                  <a:pt x="571" y="6"/>
                  <a:pt x="571" y="6"/>
                  <a:pt x="571" y="6"/>
                </a:cubicBezTo>
                <a:cubicBezTo>
                  <a:pt x="578" y="0"/>
                  <a:pt x="588" y="0"/>
                  <a:pt x="594" y="6"/>
                </a:cubicBezTo>
                <a:cubicBezTo>
                  <a:pt x="596" y="9"/>
                  <a:pt x="598" y="11"/>
                  <a:pt x="598" y="14"/>
                </a:cubicBezTo>
                <a:cubicBezTo>
                  <a:pt x="598" y="14"/>
                  <a:pt x="598" y="14"/>
                  <a:pt x="598" y="14"/>
                </a:cubicBezTo>
                <a:cubicBezTo>
                  <a:pt x="598" y="14"/>
                  <a:pt x="598" y="14"/>
                  <a:pt x="598" y="14"/>
                </a:cubicBezTo>
                <a:cubicBezTo>
                  <a:pt x="615" y="75"/>
                  <a:pt x="615" y="75"/>
                  <a:pt x="615" y="75"/>
                </a:cubicBezTo>
                <a:cubicBezTo>
                  <a:pt x="676" y="92"/>
                  <a:pt x="676" y="92"/>
                  <a:pt x="676" y="92"/>
                </a:cubicBezTo>
                <a:cubicBezTo>
                  <a:pt x="676" y="92"/>
                  <a:pt x="676" y="92"/>
                  <a:pt x="676" y="92"/>
                </a:cubicBezTo>
                <a:cubicBezTo>
                  <a:pt x="676" y="92"/>
                  <a:pt x="676" y="92"/>
                  <a:pt x="676" y="92"/>
                </a:cubicBezTo>
                <a:cubicBezTo>
                  <a:pt x="679" y="93"/>
                  <a:pt x="681" y="94"/>
                  <a:pt x="683" y="96"/>
                </a:cubicBezTo>
                <a:cubicBezTo>
                  <a:pt x="690" y="102"/>
                  <a:pt x="690" y="112"/>
                  <a:pt x="683" y="119"/>
                </a:cubicBezTo>
                <a:cubicBezTo>
                  <a:pt x="596" y="207"/>
                  <a:pt x="596" y="207"/>
                  <a:pt x="596" y="207"/>
                </a:cubicBezTo>
                <a:cubicBezTo>
                  <a:pt x="591" y="211"/>
                  <a:pt x="586" y="212"/>
                  <a:pt x="580" y="211"/>
                </a:cubicBezTo>
                <a:cubicBezTo>
                  <a:pt x="530" y="198"/>
                  <a:pt x="530" y="198"/>
                  <a:pt x="530" y="198"/>
                </a:cubicBezTo>
                <a:cubicBezTo>
                  <a:pt x="505" y="223"/>
                  <a:pt x="505" y="223"/>
                  <a:pt x="505" y="223"/>
                </a:cubicBezTo>
                <a:cubicBezTo>
                  <a:pt x="533" y="258"/>
                  <a:pt x="549" y="303"/>
                  <a:pt x="549" y="352"/>
                </a:cubicBezTo>
                <a:cubicBezTo>
                  <a:pt x="549" y="409"/>
                  <a:pt x="526" y="462"/>
                  <a:pt x="487" y="500"/>
                </a:cubicBezTo>
                <a:cubicBezTo>
                  <a:pt x="487" y="500"/>
                  <a:pt x="487" y="500"/>
                  <a:pt x="487" y="500"/>
                </a:cubicBezTo>
                <a:cubicBezTo>
                  <a:pt x="448" y="539"/>
                  <a:pt x="396" y="562"/>
                  <a:pt x="339" y="562"/>
                </a:cubicBezTo>
                <a:cubicBezTo>
                  <a:pt x="281" y="562"/>
                  <a:pt x="228" y="538"/>
                  <a:pt x="190" y="500"/>
                </a:cubicBezTo>
                <a:cubicBezTo>
                  <a:pt x="152" y="462"/>
                  <a:pt x="128" y="409"/>
                  <a:pt x="128" y="352"/>
                </a:cubicBezTo>
                <a:cubicBezTo>
                  <a:pt x="128" y="293"/>
                  <a:pt x="152" y="241"/>
                  <a:pt x="190" y="203"/>
                </a:cubicBezTo>
                <a:cubicBezTo>
                  <a:pt x="228" y="165"/>
                  <a:pt x="281" y="141"/>
                  <a:pt x="339" y="141"/>
                </a:cubicBezTo>
                <a:cubicBezTo>
                  <a:pt x="387" y="141"/>
                  <a:pt x="432" y="157"/>
                  <a:pt x="467" y="185"/>
                </a:cubicBezTo>
                <a:cubicBezTo>
                  <a:pt x="493" y="160"/>
                  <a:pt x="493" y="160"/>
                  <a:pt x="493" y="160"/>
                </a:cubicBezTo>
                <a:cubicBezTo>
                  <a:pt x="479" y="110"/>
                  <a:pt x="479" y="110"/>
                  <a:pt x="479" y="110"/>
                </a:cubicBezTo>
                <a:cubicBezTo>
                  <a:pt x="478" y="105"/>
                  <a:pt x="479" y="98"/>
                  <a:pt x="483" y="95"/>
                </a:cubicBezTo>
                <a:close/>
                <a:moveTo>
                  <a:pt x="611" y="269"/>
                </a:moveTo>
                <a:cubicBezTo>
                  <a:pt x="611" y="269"/>
                  <a:pt x="611" y="269"/>
                  <a:pt x="611" y="269"/>
                </a:cubicBezTo>
                <a:cubicBezTo>
                  <a:pt x="607" y="254"/>
                  <a:pt x="615" y="239"/>
                  <a:pt x="629" y="235"/>
                </a:cubicBezTo>
                <a:cubicBezTo>
                  <a:pt x="643" y="231"/>
                  <a:pt x="658" y="239"/>
                  <a:pt x="663" y="253"/>
                </a:cubicBezTo>
                <a:cubicBezTo>
                  <a:pt x="667" y="269"/>
                  <a:pt x="671" y="285"/>
                  <a:pt x="673" y="302"/>
                </a:cubicBezTo>
                <a:cubicBezTo>
                  <a:pt x="676" y="318"/>
                  <a:pt x="677" y="335"/>
                  <a:pt x="677" y="352"/>
                </a:cubicBezTo>
                <a:cubicBezTo>
                  <a:pt x="677" y="445"/>
                  <a:pt x="639" y="529"/>
                  <a:pt x="578" y="590"/>
                </a:cubicBezTo>
                <a:cubicBezTo>
                  <a:pt x="517" y="651"/>
                  <a:pt x="432" y="690"/>
                  <a:pt x="339" y="690"/>
                </a:cubicBezTo>
                <a:cubicBezTo>
                  <a:pt x="245" y="690"/>
                  <a:pt x="161" y="651"/>
                  <a:pt x="100" y="590"/>
                </a:cubicBezTo>
                <a:cubicBezTo>
                  <a:pt x="39" y="529"/>
                  <a:pt x="0" y="445"/>
                  <a:pt x="0" y="352"/>
                </a:cubicBezTo>
                <a:cubicBezTo>
                  <a:pt x="0" y="258"/>
                  <a:pt x="39" y="173"/>
                  <a:pt x="100" y="112"/>
                </a:cubicBezTo>
                <a:cubicBezTo>
                  <a:pt x="161" y="51"/>
                  <a:pt x="245" y="13"/>
                  <a:pt x="339" y="13"/>
                </a:cubicBezTo>
                <a:cubicBezTo>
                  <a:pt x="355" y="13"/>
                  <a:pt x="372" y="14"/>
                  <a:pt x="388" y="17"/>
                </a:cubicBezTo>
                <a:cubicBezTo>
                  <a:pt x="405" y="19"/>
                  <a:pt x="422" y="23"/>
                  <a:pt x="437" y="27"/>
                </a:cubicBezTo>
                <a:cubicBezTo>
                  <a:pt x="451" y="31"/>
                  <a:pt x="459" y="47"/>
                  <a:pt x="455" y="61"/>
                </a:cubicBezTo>
                <a:cubicBezTo>
                  <a:pt x="451" y="75"/>
                  <a:pt x="436" y="83"/>
                  <a:pt x="422" y="79"/>
                </a:cubicBezTo>
                <a:cubicBezTo>
                  <a:pt x="408" y="75"/>
                  <a:pt x="394" y="72"/>
                  <a:pt x="381" y="70"/>
                </a:cubicBezTo>
                <a:cubicBezTo>
                  <a:pt x="367" y="68"/>
                  <a:pt x="353" y="66"/>
                  <a:pt x="339" y="66"/>
                </a:cubicBezTo>
                <a:cubicBezTo>
                  <a:pt x="260" y="66"/>
                  <a:pt x="189" y="98"/>
                  <a:pt x="138" y="150"/>
                </a:cubicBezTo>
                <a:cubicBezTo>
                  <a:pt x="86" y="202"/>
                  <a:pt x="54" y="273"/>
                  <a:pt x="54" y="352"/>
                </a:cubicBezTo>
                <a:cubicBezTo>
                  <a:pt x="54" y="430"/>
                  <a:pt x="86" y="501"/>
                  <a:pt x="138" y="553"/>
                </a:cubicBezTo>
                <a:cubicBezTo>
                  <a:pt x="189" y="604"/>
                  <a:pt x="260" y="636"/>
                  <a:pt x="339" y="636"/>
                </a:cubicBezTo>
                <a:cubicBezTo>
                  <a:pt x="417" y="636"/>
                  <a:pt x="489" y="604"/>
                  <a:pt x="540" y="553"/>
                </a:cubicBezTo>
                <a:cubicBezTo>
                  <a:pt x="591" y="501"/>
                  <a:pt x="623" y="430"/>
                  <a:pt x="623" y="352"/>
                </a:cubicBezTo>
                <a:cubicBezTo>
                  <a:pt x="623" y="337"/>
                  <a:pt x="622" y="323"/>
                  <a:pt x="620" y="310"/>
                </a:cubicBezTo>
                <a:cubicBezTo>
                  <a:pt x="618" y="295"/>
                  <a:pt x="615" y="282"/>
                  <a:pt x="611" y="269"/>
                </a:cubicBezTo>
                <a:close/>
                <a:moveTo>
                  <a:pt x="339" y="255"/>
                </a:moveTo>
                <a:cubicBezTo>
                  <a:pt x="339" y="255"/>
                  <a:pt x="339" y="255"/>
                  <a:pt x="339" y="255"/>
                </a:cubicBezTo>
                <a:cubicBezTo>
                  <a:pt x="356" y="255"/>
                  <a:pt x="372" y="259"/>
                  <a:pt x="386" y="267"/>
                </a:cubicBezTo>
                <a:cubicBezTo>
                  <a:pt x="444" y="208"/>
                  <a:pt x="444" y="208"/>
                  <a:pt x="444" y="208"/>
                </a:cubicBezTo>
                <a:cubicBezTo>
                  <a:pt x="415" y="186"/>
                  <a:pt x="378" y="174"/>
                  <a:pt x="339" y="174"/>
                </a:cubicBezTo>
                <a:cubicBezTo>
                  <a:pt x="290" y="174"/>
                  <a:pt x="245" y="193"/>
                  <a:pt x="213" y="225"/>
                </a:cubicBezTo>
                <a:cubicBezTo>
                  <a:pt x="213" y="225"/>
                  <a:pt x="213" y="225"/>
                  <a:pt x="213" y="225"/>
                </a:cubicBezTo>
                <a:cubicBezTo>
                  <a:pt x="213" y="225"/>
                  <a:pt x="213" y="225"/>
                  <a:pt x="213" y="225"/>
                </a:cubicBezTo>
                <a:cubicBezTo>
                  <a:pt x="181" y="258"/>
                  <a:pt x="161" y="302"/>
                  <a:pt x="161" y="352"/>
                </a:cubicBezTo>
                <a:cubicBezTo>
                  <a:pt x="161" y="400"/>
                  <a:pt x="181" y="445"/>
                  <a:pt x="213" y="477"/>
                </a:cubicBezTo>
                <a:cubicBezTo>
                  <a:pt x="245" y="509"/>
                  <a:pt x="290" y="529"/>
                  <a:pt x="339" y="529"/>
                </a:cubicBezTo>
                <a:cubicBezTo>
                  <a:pt x="388" y="529"/>
                  <a:pt x="432" y="510"/>
                  <a:pt x="464" y="478"/>
                </a:cubicBezTo>
                <a:cubicBezTo>
                  <a:pt x="465" y="477"/>
                  <a:pt x="465" y="477"/>
                  <a:pt x="465" y="477"/>
                </a:cubicBezTo>
                <a:cubicBezTo>
                  <a:pt x="497" y="445"/>
                  <a:pt x="517" y="400"/>
                  <a:pt x="517" y="352"/>
                </a:cubicBezTo>
                <a:cubicBezTo>
                  <a:pt x="517" y="312"/>
                  <a:pt x="504" y="275"/>
                  <a:pt x="482" y="246"/>
                </a:cubicBezTo>
                <a:cubicBezTo>
                  <a:pt x="423" y="304"/>
                  <a:pt x="423" y="304"/>
                  <a:pt x="423" y="304"/>
                </a:cubicBezTo>
                <a:cubicBezTo>
                  <a:pt x="431" y="319"/>
                  <a:pt x="436" y="334"/>
                  <a:pt x="436" y="352"/>
                </a:cubicBezTo>
                <a:cubicBezTo>
                  <a:pt x="436" y="378"/>
                  <a:pt x="425" y="402"/>
                  <a:pt x="407" y="420"/>
                </a:cubicBezTo>
                <a:cubicBezTo>
                  <a:pt x="407" y="420"/>
                  <a:pt x="407" y="420"/>
                  <a:pt x="407" y="420"/>
                </a:cubicBezTo>
                <a:cubicBezTo>
                  <a:pt x="389" y="437"/>
                  <a:pt x="365" y="448"/>
                  <a:pt x="339" y="448"/>
                </a:cubicBezTo>
                <a:cubicBezTo>
                  <a:pt x="312" y="448"/>
                  <a:pt x="288" y="437"/>
                  <a:pt x="271" y="420"/>
                </a:cubicBezTo>
                <a:cubicBezTo>
                  <a:pt x="271" y="420"/>
                  <a:pt x="271" y="420"/>
                  <a:pt x="271" y="420"/>
                </a:cubicBezTo>
                <a:cubicBezTo>
                  <a:pt x="253" y="402"/>
                  <a:pt x="242" y="378"/>
                  <a:pt x="242" y="352"/>
                </a:cubicBezTo>
                <a:cubicBezTo>
                  <a:pt x="242" y="325"/>
                  <a:pt x="253" y="300"/>
                  <a:pt x="271" y="283"/>
                </a:cubicBezTo>
                <a:cubicBezTo>
                  <a:pt x="271" y="283"/>
                  <a:pt x="271" y="283"/>
                  <a:pt x="271" y="283"/>
                </a:cubicBezTo>
                <a:cubicBezTo>
                  <a:pt x="288" y="265"/>
                  <a:pt x="312" y="255"/>
                  <a:pt x="339" y="255"/>
                </a:cubicBezTo>
                <a:close/>
                <a:moveTo>
                  <a:pt x="361" y="291"/>
                </a:moveTo>
                <a:cubicBezTo>
                  <a:pt x="361" y="291"/>
                  <a:pt x="361" y="291"/>
                  <a:pt x="361" y="291"/>
                </a:cubicBezTo>
                <a:cubicBezTo>
                  <a:pt x="354" y="288"/>
                  <a:pt x="347" y="287"/>
                  <a:pt x="339" y="287"/>
                </a:cubicBezTo>
                <a:cubicBezTo>
                  <a:pt x="321" y="287"/>
                  <a:pt x="305" y="294"/>
                  <a:pt x="293" y="306"/>
                </a:cubicBezTo>
                <a:cubicBezTo>
                  <a:pt x="293" y="306"/>
                  <a:pt x="293" y="306"/>
                  <a:pt x="293" y="306"/>
                </a:cubicBezTo>
                <a:cubicBezTo>
                  <a:pt x="282" y="317"/>
                  <a:pt x="274" y="334"/>
                  <a:pt x="274" y="352"/>
                </a:cubicBezTo>
                <a:cubicBezTo>
                  <a:pt x="274" y="369"/>
                  <a:pt x="282" y="385"/>
                  <a:pt x="293" y="397"/>
                </a:cubicBezTo>
                <a:cubicBezTo>
                  <a:pt x="305" y="408"/>
                  <a:pt x="321" y="416"/>
                  <a:pt x="339" y="416"/>
                </a:cubicBezTo>
                <a:cubicBezTo>
                  <a:pt x="357" y="416"/>
                  <a:pt x="373" y="408"/>
                  <a:pt x="384" y="397"/>
                </a:cubicBezTo>
                <a:cubicBezTo>
                  <a:pt x="384" y="397"/>
                  <a:pt x="384" y="397"/>
                  <a:pt x="384" y="397"/>
                </a:cubicBezTo>
                <a:cubicBezTo>
                  <a:pt x="396" y="385"/>
                  <a:pt x="403" y="369"/>
                  <a:pt x="403" y="352"/>
                </a:cubicBezTo>
                <a:cubicBezTo>
                  <a:pt x="403" y="343"/>
                  <a:pt x="402" y="336"/>
                  <a:pt x="399" y="329"/>
                </a:cubicBezTo>
                <a:cubicBezTo>
                  <a:pt x="358" y="370"/>
                  <a:pt x="358" y="370"/>
                  <a:pt x="358" y="370"/>
                </a:cubicBezTo>
                <a:cubicBezTo>
                  <a:pt x="347" y="381"/>
                  <a:pt x="330" y="381"/>
                  <a:pt x="320" y="370"/>
                </a:cubicBezTo>
                <a:cubicBezTo>
                  <a:pt x="309" y="360"/>
                  <a:pt x="309" y="343"/>
                  <a:pt x="320" y="332"/>
                </a:cubicBezTo>
                <a:cubicBezTo>
                  <a:pt x="361" y="291"/>
                  <a:pt x="361" y="291"/>
                  <a:pt x="361" y="291"/>
                </a:cubicBezTo>
                <a:close/>
                <a:moveTo>
                  <a:pt x="574" y="49"/>
                </a:moveTo>
                <a:cubicBezTo>
                  <a:pt x="574" y="49"/>
                  <a:pt x="574" y="49"/>
                  <a:pt x="574" y="49"/>
                </a:cubicBezTo>
                <a:cubicBezTo>
                  <a:pt x="513" y="111"/>
                  <a:pt x="513" y="111"/>
                  <a:pt x="513" y="111"/>
                </a:cubicBezTo>
                <a:cubicBezTo>
                  <a:pt x="522" y="145"/>
                  <a:pt x="522" y="145"/>
                  <a:pt x="522" y="145"/>
                </a:cubicBezTo>
                <a:cubicBezTo>
                  <a:pt x="584" y="84"/>
                  <a:pt x="584" y="84"/>
                  <a:pt x="584" y="84"/>
                </a:cubicBezTo>
                <a:cubicBezTo>
                  <a:pt x="574" y="49"/>
                  <a:pt x="574" y="49"/>
                  <a:pt x="574" y="49"/>
                </a:cubicBezTo>
                <a:close/>
                <a:moveTo>
                  <a:pt x="606" y="106"/>
                </a:moveTo>
                <a:cubicBezTo>
                  <a:pt x="606" y="106"/>
                  <a:pt x="606" y="106"/>
                  <a:pt x="606" y="106"/>
                </a:cubicBezTo>
                <a:cubicBezTo>
                  <a:pt x="545" y="168"/>
                  <a:pt x="545" y="168"/>
                  <a:pt x="545" y="168"/>
                </a:cubicBezTo>
                <a:cubicBezTo>
                  <a:pt x="579" y="177"/>
                  <a:pt x="579" y="177"/>
                  <a:pt x="579" y="177"/>
                </a:cubicBezTo>
                <a:cubicBezTo>
                  <a:pt x="641" y="116"/>
                  <a:pt x="641" y="116"/>
                  <a:pt x="641" y="116"/>
                </a:cubicBezTo>
                <a:cubicBezTo>
                  <a:pt x="606" y="106"/>
                  <a:pt x="606" y="106"/>
                  <a:pt x="606" y="106"/>
                </a:cubicBezTo>
                <a:close/>
              </a:path>
            </a:pathLst>
          </a:custGeom>
          <a:solidFill>
            <a:schemeClr val="bg1"/>
          </a:solidFill>
          <a:ln>
            <a:solidFill>
              <a:schemeClr val="bg1"/>
            </a:solidFill>
          </a:ln>
        </p:spPr>
        <p:txBody>
          <a:bodyPr lIns="68580" tIns="34290" rIns="68580" bIns="34290"/>
          <a:lstStyle/>
          <a:p>
            <a:pPr fontAlgn="auto">
              <a:spcBef>
                <a:spcPts val="0"/>
              </a:spcBef>
              <a:spcAft>
                <a:spcPts val="0"/>
              </a:spcAft>
              <a:defRPr/>
            </a:pPr>
            <a:endParaRPr lang="zh-CN" altLang="en-US" kern="0">
              <a:solidFill>
                <a:schemeClr val="bg1"/>
              </a:solidFill>
            </a:endParaRPr>
          </a:p>
        </p:txBody>
      </p:sp>
      <p:sp>
        <p:nvSpPr>
          <p:cNvPr id="4" name="文本框 3">
            <a:extLst>
              <a:ext uri="{FF2B5EF4-FFF2-40B4-BE49-F238E27FC236}">
                <a16:creationId xmlns:a16="http://schemas.microsoft.com/office/drawing/2014/main" id="{94263354-07EF-75F9-380F-3F90EFE0D10E}"/>
              </a:ext>
            </a:extLst>
          </p:cNvPr>
          <p:cNvSpPr txBox="1"/>
          <p:nvPr/>
        </p:nvSpPr>
        <p:spPr>
          <a:xfrm>
            <a:off x="3763600" y="3481098"/>
            <a:ext cx="4445088" cy="1323439"/>
          </a:xfrm>
          <a:prstGeom prst="rect">
            <a:avLst/>
          </a:prstGeom>
          <a:noFill/>
        </p:spPr>
        <p:txBody>
          <a:bodyPr wrap="square" rtlCol="0">
            <a:spAutoFit/>
          </a:bodyPr>
          <a:lstStyle/>
          <a:p>
            <a:r>
              <a:rPr lang="zh-CN" altLang="en-US" sz="1600" dirty="0">
                <a:latin typeface="楷体" panose="02010609060101010101" pitchFamily="49" charset="-122"/>
                <a:ea typeface="楷体" panose="02010609060101010101" pitchFamily="49" charset="-122"/>
              </a:rPr>
              <a:t>分析师：石丽红</a:t>
            </a:r>
            <a:endParaRPr lang="en-US" altLang="zh-CN" sz="1600" dirty="0">
              <a:latin typeface="楷体" panose="02010609060101010101" pitchFamily="49" charset="-122"/>
              <a:ea typeface="楷体" panose="02010609060101010101" pitchFamily="49" charset="-122"/>
            </a:endParaRPr>
          </a:p>
          <a:p>
            <a:r>
              <a:rPr lang="zh-CN" altLang="en-US" sz="1600" b="0" i="0" dirty="0">
                <a:effectLst/>
                <a:latin typeface="楷体" panose="02010609060101010101" pitchFamily="49" charset="-122"/>
                <a:ea typeface="楷体" panose="02010609060101010101" pitchFamily="49" charset="-122"/>
              </a:rPr>
              <a:t>期货交易咨询从业信息：</a:t>
            </a:r>
            <a:r>
              <a:rPr lang="en-US" altLang="zh-CN" sz="1600" b="0" i="0" dirty="0">
                <a:effectLst/>
                <a:latin typeface="楷体" panose="02010609060101010101" pitchFamily="49" charset="-122"/>
                <a:ea typeface="楷体" panose="02010609060101010101" pitchFamily="49" charset="-122"/>
              </a:rPr>
              <a:t>Z0014570</a:t>
            </a:r>
          </a:p>
          <a:p>
            <a:r>
              <a:rPr lang="zh-CN" altLang="en-US" sz="1600" dirty="0">
                <a:latin typeface="楷体" panose="02010609060101010101" pitchFamily="49" charset="-122"/>
                <a:ea typeface="楷体" panose="02010609060101010101" pitchFamily="49" charset="-122"/>
              </a:rPr>
              <a:t>助理研究员：涂标</a:t>
            </a:r>
            <a:endParaRPr lang="en-US" altLang="zh-CN" sz="1600" dirty="0">
              <a:latin typeface="楷体" panose="02010609060101010101" pitchFamily="49" charset="-122"/>
              <a:ea typeface="楷体" panose="02010609060101010101" pitchFamily="49" charset="-122"/>
            </a:endParaRPr>
          </a:p>
          <a:p>
            <a:r>
              <a:rPr lang="zh-CN" altLang="en-US" sz="1600" b="0" i="0" dirty="0">
                <a:effectLst/>
                <a:latin typeface="楷体" panose="02010609060101010101" pitchFamily="49" charset="-122"/>
                <a:ea typeface="楷体" panose="02010609060101010101" pitchFamily="49" charset="-122"/>
              </a:rPr>
              <a:t>期货从业信息：</a:t>
            </a:r>
            <a:r>
              <a:rPr lang="en-US" altLang="zh-CN" sz="1600" b="0" i="0" dirty="0">
                <a:effectLst/>
                <a:latin typeface="楷体" panose="02010609060101010101" pitchFamily="49" charset="-122"/>
                <a:ea typeface="楷体" panose="02010609060101010101" pitchFamily="49" charset="-122"/>
              </a:rPr>
              <a:t>F03128525</a:t>
            </a:r>
          </a:p>
          <a:p>
            <a:r>
              <a:rPr lang="zh-CN" altLang="en-US" sz="1600" dirty="0">
                <a:latin typeface="楷体" panose="02010609060101010101" pitchFamily="49" charset="-122"/>
                <a:ea typeface="楷体" panose="02010609060101010101" pitchFamily="49" charset="-122"/>
              </a:rPr>
              <a:t>联系电话：</a:t>
            </a:r>
            <a:r>
              <a:rPr lang="en-US" altLang="zh-CN" sz="1600" dirty="0">
                <a:latin typeface="楷体" panose="02010609060101010101" pitchFamily="49" charset="-122"/>
                <a:ea typeface="楷体" panose="02010609060101010101" pitchFamily="49" charset="-122"/>
              </a:rPr>
              <a:t>023-81157334</a:t>
            </a:r>
            <a:endParaRPr lang="zh-CN" altLang="en-US" sz="1600" dirty="0">
              <a:latin typeface="楷体" panose="02010609060101010101" pitchFamily="49" charset="-122"/>
              <a:ea typeface="楷体" panose="02010609060101010101" pitchFamily="49" charset="-122"/>
            </a:endParaRPr>
          </a:p>
        </p:txBody>
      </p:sp>
      <p:sp>
        <p:nvSpPr>
          <p:cNvPr id="5" name="文本框 4">
            <a:extLst>
              <a:ext uri="{FF2B5EF4-FFF2-40B4-BE49-F238E27FC236}">
                <a16:creationId xmlns:a16="http://schemas.microsoft.com/office/drawing/2014/main" id="{BE6AD376-788D-6E88-D776-A0324D1E2EE3}"/>
              </a:ext>
            </a:extLst>
          </p:cNvPr>
          <p:cNvSpPr txBox="1"/>
          <p:nvPr/>
        </p:nvSpPr>
        <p:spPr>
          <a:xfrm>
            <a:off x="3432000" y="6224905"/>
            <a:ext cx="6192000" cy="369332"/>
          </a:xfrm>
          <a:prstGeom prst="rect">
            <a:avLst/>
          </a:prstGeom>
          <a:noFill/>
        </p:spPr>
        <p:txBody>
          <a:bodyPr wrap="square" rtlCol="0">
            <a:spAutoFit/>
          </a:bodyPr>
          <a:lstStyle/>
          <a:p>
            <a:pPr algn="just"/>
            <a:r>
              <a:rPr lang="zh-CN" altLang="zh-CN" sz="1800" b="1" kern="100" dirty="0">
                <a:effectLst/>
                <a:latin typeface="Times New Roman" panose="02020603050405020304" pitchFamily="18" charset="0"/>
                <a:ea typeface="楷体" panose="02010609060101010101" pitchFamily="49" charset="-122"/>
              </a:rPr>
              <a:t>期货交易咨询业务资格：证监许可〔</a:t>
            </a:r>
            <a:r>
              <a:rPr lang="en-US" altLang="zh-CN" sz="1800" b="1" kern="100" dirty="0">
                <a:effectLst/>
                <a:latin typeface="Times New Roman" panose="02020603050405020304" pitchFamily="18" charset="0"/>
                <a:ea typeface="楷体" panose="02010609060101010101" pitchFamily="49" charset="-122"/>
              </a:rPr>
              <a:t>2011</a:t>
            </a:r>
            <a:r>
              <a:rPr lang="zh-CN" altLang="zh-CN" sz="1800" b="1" kern="100" dirty="0">
                <a:effectLst/>
                <a:latin typeface="Times New Roman" panose="02020603050405020304" pitchFamily="18" charset="0"/>
                <a:ea typeface="楷体" panose="02010609060101010101" pitchFamily="49" charset="-122"/>
              </a:rPr>
              <a:t>〕</a:t>
            </a:r>
            <a:r>
              <a:rPr lang="en-US" altLang="zh-CN" sz="1800" b="1" kern="100" dirty="0">
                <a:effectLst/>
                <a:latin typeface="Times New Roman" panose="02020603050405020304" pitchFamily="18" charset="0"/>
                <a:ea typeface="楷体" panose="02010609060101010101" pitchFamily="49" charset="-122"/>
              </a:rPr>
              <a:t>1461</a:t>
            </a:r>
            <a:r>
              <a:rPr lang="zh-CN" altLang="zh-CN" sz="1800" b="1" kern="100" dirty="0">
                <a:effectLst/>
                <a:latin typeface="Times New Roman" panose="02020603050405020304" pitchFamily="18" charset="0"/>
                <a:ea typeface="楷体" panose="02010609060101010101" pitchFamily="49" charset="-122"/>
              </a:rPr>
              <a:t>号</a:t>
            </a:r>
            <a:endParaRPr lang="zh-CN" altLang="zh-CN" sz="1800" kern="100" dirty="0">
              <a:effectLst/>
              <a:latin typeface="Times New Roman" panose="02020603050405020304" pitchFamily="18" charset="0"/>
              <a:ea typeface="宋体" panose="02010600030101010101" pitchFamily="2" charset="-122"/>
            </a:endParaRPr>
          </a:p>
        </p:txBody>
      </p:sp>
    </p:spTree>
    <p:custDataLst>
      <p:tags r:id="rId1"/>
    </p:custDataLst>
    <p:extLst>
      <p:ext uri="{BB962C8B-B14F-4D97-AF65-F5344CB8AC3E}">
        <p14:creationId xmlns:p14="http://schemas.microsoft.com/office/powerpoint/2010/main" val="172606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ChangeArrowheads="1"/>
          </p:cNvSpPr>
          <p:nvPr/>
        </p:nvSpPr>
        <p:spPr bwMode="auto">
          <a:xfrm>
            <a:off x="263352" y="190856"/>
            <a:ext cx="8569325" cy="481799"/>
          </a:xfrm>
          <a:prstGeom prst="rect">
            <a:avLst/>
          </a:prstGeom>
          <a:noFill/>
          <a:ln w="9525">
            <a:noFill/>
            <a:miter lim="800000"/>
          </a:ln>
        </p:spPr>
        <p:txBody>
          <a:bodyPr lIns="91376" tIns="45688" rIns="91376" bIns="45688">
            <a:spAutoFit/>
          </a:bodyPr>
          <a:lstStyle/>
          <a:p>
            <a:pPr marL="341630" indent="-341630" algn="just" defTabSz="955675" eaLnBrk="0" hangingPunct="0">
              <a:lnSpc>
                <a:spcPct val="150000"/>
              </a:lnSpc>
              <a:spcBef>
                <a:spcPct val="50000"/>
              </a:spcBef>
              <a:buClr>
                <a:srgbClr val="262699"/>
              </a:buClr>
              <a:buSzPct val="80000"/>
            </a:pPr>
            <a:r>
              <a:rPr lang="zh-CN" altLang="en-US" sz="2000" b="1" dirty="0">
                <a:latin typeface="黑体" panose="02010609060101010101" pitchFamily="49" charset="-122"/>
                <a:ea typeface="黑体" panose="02010609060101010101" pitchFamily="49" charset="-122"/>
              </a:rPr>
              <a:t>进口米节奏受扰动，远月预期有一定改善</a:t>
            </a:r>
          </a:p>
        </p:txBody>
      </p:sp>
      <p:cxnSp>
        <p:nvCxnSpPr>
          <p:cNvPr id="37" name="直接连接符 36"/>
          <p:cNvCxnSpPr>
            <a:cxnSpLocks/>
          </p:cNvCxnSpPr>
          <p:nvPr/>
        </p:nvCxnSpPr>
        <p:spPr>
          <a:xfrm>
            <a:off x="0" y="785813"/>
            <a:ext cx="1219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灯片编号占位符 1">
            <a:extLst>
              <a:ext uri="{FF2B5EF4-FFF2-40B4-BE49-F238E27FC236}">
                <a16:creationId xmlns:a16="http://schemas.microsoft.com/office/drawing/2014/main" id="{166AFB88-65F6-4F41-8926-BC4B3CD074DD}"/>
              </a:ext>
            </a:extLst>
          </p:cNvPr>
          <p:cNvSpPr>
            <a:spLocks noGrp="1"/>
          </p:cNvSpPr>
          <p:nvPr>
            <p:ph type="sldNum" sz="quarter" idx="12"/>
          </p:nvPr>
        </p:nvSpPr>
        <p:spPr/>
        <p:txBody>
          <a:bodyPr/>
          <a:lstStyle/>
          <a:p>
            <a:fld id="{A5F1C104-22F4-45A7-BD33-A021EDD8C479}" type="slidenum">
              <a:rPr lang="zh-CN" altLang="en-US" smtClean="0">
                <a:latin typeface="黑体" panose="02010609060101010101" pitchFamily="49" charset="-122"/>
                <a:ea typeface="黑体" panose="02010609060101010101" pitchFamily="49" charset="-122"/>
              </a:rPr>
              <a:t>10</a:t>
            </a:fld>
            <a:endParaRPr lang="zh-CN" altLang="en-US" dirty="0">
              <a:latin typeface="黑体" panose="02010609060101010101" pitchFamily="49" charset="-122"/>
              <a:ea typeface="黑体" panose="02010609060101010101" pitchFamily="49" charset="-122"/>
            </a:endParaRPr>
          </a:p>
        </p:txBody>
      </p:sp>
      <p:sp>
        <p:nvSpPr>
          <p:cNvPr id="4" name="文本框 3">
            <a:extLst>
              <a:ext uri="{FF2B5EF4-FFF2-40B4-BE49-F238E27FC236}">
                <a16:creationId xmlns:a16="http://schemas.microsoft.com/office/drawing/2014/main" id="{1EF18EDC-C521-EA83-2DFC-A4D4401FC221}"/>
              </a:ext>
            </a:extLst>
          </p:cNvPr>
          <p:cNvSpPr txBox="1"/>
          <p:nvPr/>
        </p:nvSpPr>
        <p:spPr>
          <a:xfrm>
            <a:off x="321035" y="5114742"/>
            <a:ext cx="10094965" cy="1511952"/>
          </a:xfrm>
          <a:prstGeom prst="rect">
            <a:avLst/>
          </a:prstGeom>
          <a:noFill/>
        </p:spPr>
        <p:txBody>
          <a:bodyPr wrap="square">
            <a:spAutoFit/>
          </a:bodyPr>
          <a:lstStyle/>
          <a:p>
            <a:pPr marL="285750" indent="-285750">
              <a:lnSpc>
                <a:spcPct val="150000"/>
              </a:lnSpc>
              <a:buFont typeface="Wingdings" panose="05000000000000000000" pitchFamily="2" charset="2"/>
              <a:buChar char="u"/>
            </a:pPr>
            <a:r>
              <a:rPr lang="zh-CN" altLang="en-US" sz="1600" dirty="0">
                <a:latin typeface="楷体" panose="02010609060101010101" pitchFamily="49" charset="-122"/>
                <a:ea typeface="楷体" panose="02010609060101010101" pitchFamily="49" charset="-122"/>
              </a:rPr>
              <a:t>近期塞内加尔限制花生出口导致市场对明年进口米供应产生一定忧虑，但</a:t>
            </a:r>
            <a:r>
              <a:rPr lang="en-US" altLang="zh-CN" sz="1600" dirty="0">
                <a:latin typeface="楷体" panose="02010609060101010101" pitchFamily="49" charset="-122"/>
                <a:ea typeface="楷体" panose="02010609060101010101" pitchFamily="49" charset="-122"/>
              </a:rPr>
              <a:t>11</a:t>
            </a:r>
            <a:r>
              <a:rPr lang="zh-CN" altLang="en-US" sz="1600" dirty="0">
                <a:latin typeface="楷体" panose="02010609060101010101" pitchFamily="49" charset="-122"/>
                <a:ea typeface="楷体" panose="02010609060101010101" pitchFamily="49" charset="-122"/>
              </a:rPr>
              <a:t>月</a:t>
            </a:r>
            <a:r>
              <a:rPr lang="en-US" altLang="zh-CN" sz="1600" dirty="0">
                <a:latin typeface="楷体" panose="02010609060101010101" pitchFamily="49" charset="-122"/>
                <a:ea typeface="楷体" panose="02010609060101010101" pitchFamily="49" charset="-122"/>
              </a:rPr>
              <a:t>-</a:t>
            </a:r>
            <a:r>
              <a:rPr lang="zh-CN" altLang="en-US" sz="1600" dirty="0">
                <a:latin typeface="楷体" panose="02010609060101010101" pitchFamily="49" charset="-122"/>
                <a:ea typeface="楷体" panose="02010609060101010101" pitchFamily="49" charset="-122"/>
              </a:rPr>
              <a:t>次年</a:t>
            </a:r>
            <a:r>
              <a:rPr lang="en-US" altLang="zh-CN" sz="1600" dirty="0">
                <a:latin typeface="楷体" panose="02010609060101010101" pitchFamily="49" charset="-122"/>
                <a:ea typeface="楷体" panose="02010609060101010101" pitchFamily="49" charset="-122"/>
              </a:rPr>
              <a:t>2</a:t>
            </a:r>
            <a:r>
              <a:rPr lang="zh-CN" altLang="en-US" sz="1600" dirty="0">
                <a:latin typeface="楷体" panose="02010609060101010101" pitchFamily="49" charset="-122"/>
                <a:ea typeface="楷体" panose="02010609060101010101" pitchFamily="49" charset="-122"/>
              </a:rPr>
              <a:t>月期间均为进口米到港淡季，对行情实际影响有限，利多更多集中在明年远月合约上。</a:t>
            </a:r>
            <a:endParaRPr lang="en-US" altLang="zh-CN" sz="1600" dirty="0">
              <a:latin typeface="楷体" panose="02010609060101010101" pitchFamily="49" charset="-122"/>
              <a:ea typeface="楷体" panose="02010609060101010101" pitchFamily="49" charset="-122"/>
            </a:endParaRPr>
          </a:p>
          <a:p>
            <a:pPr marL="285750" indent="-285750">
              <a:lnSpc>
                <a:spcPct val="150000"/>
              </a:lnSpc>
              <a:buFont typeface="Wingdings" panose="05000000000000000000" pitchFamily="2" charset="2"/>
              <a:buChar char="u"/>
            </a:pPr>
            <a:r>
              <a:rPr lang="en-US" altLang="zh-CN" sz="1600" dirty="0">
                <a:latin typeface="楷体" panose="02010609060101010101" pitchFamily="49" charset="-122"/>
                <a:ea typeface="楷体" panose="02010609060101010101" pitchFamily="49" charset="-122"/>
              </a:rPr>
              <a:t>20</a:t>
            </a:r>
            <a:r>
              <a:rPr lang="zh-CN" altLang="en-US" sz="1600" dirty="0">
                <a:latin typeface="楷体" panose="02010609060101010101" pitchFamily="49" charset="-122"/>
                <a:ea typeface="楷体" panose="02010609060101010101" pitchFamily="49" charset="-122"/>
              </a:rPr>
              <a:t>年塞内加尔出口限制仅维持半月有余，后期仍有调整可能性，判断</a:t>
            </a:r>
            <a:r>
              <a:rPr lang="en-US" altLang="zh-CN" sz="1600" dirty="0">
                <a:latin typeface="楷体" panose="02010609060101010101" pitchFamily="49" charset="-122"/>
                <a:ea typeface="楷体" panose="02010609060101010101" pitchFamily="49" charset="-122"/>
              </a:rPr>
              <a:t>24/25</a:t>
            </a:r>
            <a:r>
              <a:rPr lang="zh-CN" altLang="en-US" sz="1600" dirty="0">
                <a:latin typeface="楷体" panose="02010609060101010101" pitchFamily="49" charset="-122"/>
                <a:ea typeface="楷体" panose="02010609060101010101" pitchFamily="49" charset="-122"/>
              </a:rPr>
              <a:t>年度进口米整体供应无忧，但到港节奏或延迟。</a:t>
            </a:r>
            <a:endParaRPr lang="en-US" altLang="zh-CN" sz="1600" dirty="0">
              <a:latin typeface="楷体" panose="02010609060101010101" pitchFamily="49" charset="-122"/>
              <a:ea typeface="楷体" panose="02010609060101010101" pitchFamily="49" charset="-122"/>
            </a:endParaRPr>
          </a:p>
        </p:txBody>
      </p:sp>
      <p:sp>
        <p:nvSpPr>
          <p:cNvPr id="5" name="文本框 4">
            <a:extLst>
              <a:ext uri="{FF2B5EF4-FFF2-40B4-BE49-F238E27FC236}">
                <a16:creationId xmlns:a16="http://schemas.microsoft.com/office/drawing/2014/main" id="{E0C4B946-F1D9-B673-7C3E-F321AE61C7D0}"/>
              </a:ext>
            </a:extLst>
          </p:cNvPr>
          <p:cNvSpPr txBox="1"/>
          <p:nvPr/>
        </p:nvSpPr>
        <p:spPr>
          <a:xfrm>
            <a:off x="336000" y="4653932"/>
            <a:ext cx="5191134" cy="307777"/>
          </a:xfrm>
          <a:prstGeom prst="rect">
            <a:avLst/>
          </a:prstGeom>
          <a:noFill/>
        </p:spPr>
        <p:txBody>
          <a:bodyPr wrap="square" rtlCol="0">
            <a:spAutoFit/>
          </a:bodyPr>
          <a:lstStyle/>
          <a:p>
            <a:r>
              <a:rPr lang="zh-CN" altLang="en-US" sz="1400" dirty="0">
                <a:latin typeface="楷体" panose="02010609060101010101" pitchFamily="49" charset="-122"/>
                <a:ea typeface="楷体" panose="02010609060101010101" pitchFamily="49" charset="-122"/>
              </a:rPr>
              <a:t>来源：我的农产品网、海关总署，中信建投期货整理</a:t>
            </a:r>
          </a:p>
        </p:txBody>
      </p:sp>
      <p:graphicFrame>
        <p:nvGraphicFramePr>
          <p:cNvPr id="7" name="图表 6">
            <a:extLst>
              <a:ext uri="{FF2B5EF4-FFF2-40B4-BE49-F238E27FC236}">
                <a16:creationId xmlns:a16="http://schemas.microsoft.com/office/drawing/2014/main" id="{698461EB-A47A-21F2-7228-8C4608266B86}"/>
              </a:ext>
            </a:extLst>
          </p:cNvPr>
          <p:cNvGraphicFramePr>
            <a:graphicFrameLocks/>
          </p:cNvGraphicFramePr>
          <p:nvPr>
            <p:extLst>
              <p:ext uri="{D42A27DB-BD31-4B8C-83A1-F6EECF244321}">
                <p14:modId xmlns:p14="http://schemas.microsoft.com/office/powerpoint/2010/main" val="264541885"/>
              </p:ext>
            </p:extLst>
          </p:nvPr>
        </p:nvGraphicFramePr>
        <p:xfrm>
          <a:off x="486306" y="1053003"/>
          <a:ext cx="5393694" cy="34877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图表 7">
            <a:extLst>
              <a:ext uri="{FF2B5EF4-FFF2-40B4-BE49-F238E27FC236}">
                <a16:creationId xmlns:a16="http://schemas.microsoft.com/office/drawing/2014/main" id="{D60158FB-E944-FF3F-2AB9-5C711590579E}"/>
              </a:ext>
            </a:extLst>
          </p:cNvPr>
          <p:cNvGraphicFramePr>
            <a:graphicFrameLocks/>
          </p:cNvGraphicFramePr>
          <p:nvPr>
            <p:extLst>
              <p:ext uri="{D42A27DB-BD31-4B8C-83A1-F6EECF244321}">
                <p14:modId xmlns:p14="http://schemas.microsoft.com/office/powerpoint/2010/main" val="4101275368"/>
              </p:ext>
            </p:extLst>
          </p:nvPr>
        </p:nvGraphicFramePr>
        <p:xfrm>
          <a:off x="6454144" y="1053004"/>
          <a:ext cx="4899656" cy="34877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89977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ChangeArrowheads="1"/>
          </p:cNvSpPr>
          <p:nvPr/>
        </p:nvSpPr>
        <p:spPr bwMode="auto">
          <a:xfrm>
            <a:off x="263352" y="190856"/>
            <a:ext cx="8569325" cy="481799"/>
          </a:xfrm>
          <a:prstGeom prst="rect">
            <a:avLst/>
          </a:prstGeom>
          <a:noFill/>
          <a:ln w="9525">
            <a:noFill/>
            <a:miter lim="800000"/>
          </a:ln>
        </p:spPr>
        <p:txBody>
          <a:bodyPr lIns="91376" tIns="45688" rIns="91376" bIns="45688">
            <a:spAutoFit/>
          </a:bodyPr>
          <a:lstStyle/>
          <a:p>
            <a:pPr marL="341630" indent="-341630" algn="just" defTabSz="955675" eaLnBrk="0" hangingPunct="0">
              <a:lnSpc>
                <a:spcPct val="150000"/>
              </a:lnSpc>
              <a:spcBef>
                <a:spcPct val="50000"/>
              </a:spcBef>
              <a:buClr>
                <a:srgbClr val="262699"/>
              </a:buClr>
              <a:buSzPct val="80000"/>
            </a:pPr>
            <a:r>
              <a:rPr lang="zh-CN" altLang="en-US" sz="2000" b="1" dirty="0">
                <a:latin typeface="黑体" panose="02010609060101010101" pitchFamily="49" charset="-122"/>
                <a:ea typeface="黑体" panose="02010609060101010101" pitchFamily="49" charset="-122"/>
              </a:rPr>
              <a:t>雨雪天气仍有可能构成物流题材</a:t>
            </a:r>
          </a:p>
        </p:txBody>
      </p:sp>
      <p:cxnSp>
        <p:nvCxnSpPr>
          <p:cNvPr id="37" name="直接连接符 36"/>
          <p:cNvCxnSpPr>
            <a:cxnSpLocks/>
          </p:cNvCxnSpPr>
          <p:nvPr/>
        </p:nvCxnSpPr>
        <p:spPr>
          <a:xfrm>
            <a:off x="0" y="785813"/>
            <a:ext cx="1219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灯片编号占位符 1">
            <a:extLst>
              <a:ext uri="{FF2B5EF4-FFF2-40B4-BE49-F238E27FC236}">
                <a16:creationId xmlns:a16="http://schemas.microsoft.com/office/drawing/2014/main" id="{166AFB88-65F6-4F41-8926-BC4B3CD074DD}"/>
              </a:ext>
            </a:extLst>
          </p:cNvPr>
          <p:cNvSpPr>
            <a:spLocks noGrp="1"/>
          </p:cNvSpPr>
          <p:nvPr>
            <p:ph type="sldNum" sz="quarter" idx="12"/>
          </p:nvPr>
        </p:nvSpPr>
        <p:spPr/>
        <p:txBody>
          <a:bodyPr/>
          <a:lstStyle/>
          <a:p>
            <a:fld id="{A5F1C104-22F4-45A7-BD33-A021EDD8C479}" type="slidenum">
              <a:rPr lang="zh-CN" altLang="en-US" smtClean="0">
                <a:latin typeface="黑体" panose="02010609060101010101" pitchFamily="49" charset="-122"/>
                <a:ea typeface="黑体" panose="02010609060101010101" pitchFamily="49" charset="-122"/>
              </a:rPr>
              <a:t>11</a:t>
            </a:fld>
            <a:endParaRPr lang="zh-CN" altLang="en-US" dirty="0">
              <a:latin typeface="黑体" panose="02010609060101010101" pitchFamily="49" charset="-122"/>
              <a:ea typeface="黑体" panose="02010609060101010101" pitchFamily="49" charset="-122"/>
            </a:endParaRPr>
          </a:p>
        </p:txBody>
      </p:sp>
      <p:sp>
        <p:nvSpPr>
          <p:cNvPr id="4" name="文本框 3">
            <a:extLst>
              <a:ext uri="{FF2B5EF4-FFF2-40B4-BE49-F238E27FC236}">
                <a16:creationId xmlns:a16="http://schemas.microsoft.com/office/drawing/2014/main" id="{1EF18EDC-C521-EA83-2DFC-A4D4401FC221}"/>
              </a:ext>
            </a:extLst>
          </p:cNvPr>
          <p:cNvSpPr txBox="1"/>
          <p:nvPr/>
        </p:nvSpPr>
        <p:spPr>
          <a:xfrm>
            <a:off x="408000" y="5195303"/>
            <a:ext cx="10224000" cy="1511952"/>
          </a:xfrm>
          <a:prstGeom prst="rect">
            <a:avLst/>
          </a:prstGeom>
          <a:noFill/>
        </p:spPr>
        <p:txBody>
          <a:bodyPr wrap="square">
            <a:spAutoFit/>
          </a:bodyPr>
          <a:lstStyle/>
          <a:p>
            <a:pPr marL="285750" indent="-285750">
              <a:lnSpc>
                <a:spcPct val="150000"/>
              </a:lnSpc>
              <a:buFont typeface="Wingdings" panose="05000000000000000000" pitchFamily="2" charset="2"/>
              <a:buChar char="u"/>
            </a:pPr>
            <a:r>
              <a:rPr lang="zh-CN" altLang="en-US" sz="1600" dirty="0">
                <a:latin typeface="楷体" panose="02010609060101010101" pitchFamily="49" charset="-122"/>
                <a:ea typeface="楷体" panose="02010609060101010101" pitchFamily="49" charset="-122"/>
              </a:rPr>
              <a:t>四季度天气隐忧在于气温超预期下降或降雪量过多。目前来看主产区气温较往年略高，有利于花生晾晒，但近期吉林等地多次出现气温急转，不排除后期迅速降温的可能。</a:t>
            </a:r>
            <a:endParaRPr lang="en-US" altLang="zh-CN" sz="1600" dirty="0">
              <a:latin typeface="楷体" panose="02010609060101010101" pitchFamily="49" charset="-122"/>
              <a:ea typeface="楷体" panose="02010609060101010101" pitchFamily="49" charset="-122"/>
            </a:endParaRPr>
          </a:p>
          <a:p>
            <a:pPr marL="285750" indent="-285750">
              <a:lnSpc>
                <a:spcPct val="150000"/>
              </a:lnSpc>
              <a:buFont typeface="Wingdings" panose="05000000000000000000" pitchFamily="2" charset="2"/>
              <a:buChar char="u"/>
            </a:pPr>
            <a:r>
              <a:rPr lang="zh-CN" altLang="en-US" sz="1600" dirty="0">
                <a:latin typeface="楷体" panose="02010609060101010101" pitchFamily="49" charset="-122"/>
                <a:ea typeface="楷体" panose="02010609060101010101" pitchFamily="49" charset="-122"/>
              </a:rPr>
              <a:t>在降雪方面，目前暂无明显迹象，但若部分地区降雪超预期，可能出现物流题材。</a:t>
            </a:r>
            <a:endParaRPr lang="en-US" altLang="zh-CN" sz="1600" dirty="0">
              <a:latin typeface="楷体" panose="02010609060101010101" pitchFamily="49" charset="-122"/>
              <a:ea typeface="楷体" panose="02010609060101010101" pitchFamily="49" charset="-122"/>
            </a:endParaRPr>
          </a:p>
          <a:p>
            <a:pPr marL="285750" indent="-285750">
              <a:lnSpc>
                <a:spcPct val="150000"/>
              </a:lnSpc>
              <a:buFont typeface="Wingdings" panose="05000000000000000000" pitchFamily="2" charset="2"/>
              <a:buChar char="u"/>
            </a:pPr>
            <a:r>
              <a:rPr lang="zh-CN" altLang="en-US" sz="1600" dirty="0">
                <a:latin typeface="楷体" panose="02010609060101010101" pitchFamily="49" charset="-122"/>
                <a:ea typeface="楷体" panose="02010609060101010101" pitchFamily="49" charset="-122"/>
              </a:rPr>
              <a:t>总体来看我们判断花生仍处于“筑底”周期，年前震荡更多是反弹而不是反转。</a:t>
            </a:r>
            <a:endParaRPr lang="en-US" altLang="zh-CN" sz="1600" dirty="0">
              <a:latin typeface="楷体" panose="02010609060101010101" pitchFamily="49" charset="-122"/>
              <a:ea typeface="楷体" panose="02010609060101010101" pitchFamily="49" charset="-122"/>
            </a:endParaRPr>
          </a:p>
        </p:txBody>
      </p:sp>
      <p:sp>
        <p:nvSpPr>
          <p:cNvPr id="5" name="文本框 4">
            <a:extLst>
              <a:ext uri="{FF2B5EF4-FFF2-40B4-BE49-F238E27FC236}">
                <a16:creationId xmlns:a16="http://schemas.microsoft.com/office/drawing/2014/main" id="{E0C4B946-F1D9-B673-7C3E-F321AE61C7D0}"/>
              </a:ext>
            </a:extLst>
          </p:cNvPr>
          <p:cNvSpPr txBox="1"/>
          <p:nvPr/>
        </p:nvSpPr>
        <p:spPr>
          <a:xfrm>
            <a:off x="408000" y="4774367"/>
            <a:ext cx="5191134" cy="307777"/>
          </a:xfrm>
          <a:prstGeom prst="rect">
            <a:avLst/>
          </a:prstGeom>
          <a:noFill/>
        </p:spPr>
        <p:txBody>
          <a:bodyPr wrap="square" rtlCol="0">
            <a:spAutoFit/>
          </a:bodyPr>
          <a:lstStyle/>
          <a:p>
            <a:r>
              <a:rPr lang="zh-CN" altLang="en-US" sz="1400" dirty="0">
                <a:latin typeface="楷体" panose="02010609060101010101" pitchFamily="49" charset="-122"/>
                <a:ea typeface="楷体" panose="02010609060101010101" pitchFamily="49" charset="-122"/>
              </a:rPr>
              <a:t>来源：中央气象台，中信建投期货</a:t>
            </a:r>
          </a:p>
        </p:txBody>
      </p:sp>
      <p:pic>
        <p:nvPicPr>
          <p:cNvPr id="8" name="图片 7">
            <a:extLst>
              <a:ext uri="{FF2B5EF4-FFF2-40B4-BE49-F238E27FC236}">
                <a16:creationId xmlns:a16="http://schemas.microsoft.com/office/drawing/2014/main" id="{4A97B9D0-29D8-E5E5-10B7-9258ECFC9D1A}"/>
              </a:ext>
            </a:extLst>
          </p:cNvPr>
          <p:cNvPicPr>
            <a:picLocks noChangeAspect="1"/>
          </p:cNvPicPr>
          <p:nvPr/>
        </p:nvPicPr>
        <p:blipFill>
          <a:blip r:embed="rId3"/>
          <a:stretch>
            <a:fillRect/>
          </a:stretch>
        </p:blipFill>
        <p:spPr>
          <a:xfrm>
            <a:off x="624000" y="1017256"/>
            <a:ext cx="4687134" cy="3643952"/>
          </a:xfrm>
          <a:prstGeom prst="rect">
            <a:avLst/>
          </a:prstGeom>
        </p:spPr>
      </p:pic>
      <p:pic>
        <p:nvPicPr>
          <p:cNvPr id="10" name="图片 9">
            <a:extLst>
              <a:ext uri="{FF2B5EF4-FFF2-40B4-BE49-F238E27FC236}">
                <a16:creationId xmlns:a16="http://schemas.microsoft.com/office/drawing/2014/main" id="{FA11DD98-7DB8-5837-B20D-426233D57787}"/>
              </a:ext>
            </a:extLst>
          </p:cNvPr>
          <p:cNvPicPr>
            <a:picLocks noChangeAspect="1"/>
          </p:cNvPicPr>
          <p:nvPr/>
        </p:nvPicPr>
        <p:blipFill>
          <a:blip r:embed="rId4"/>
          <a:stretch>
            <a:fillRect/>
          </a:stretch>
        </p:blipFill>
        <p:spPr>
          <a:xfrm>
            <a:off x="6683819" y="1017256"/>
            <a:ext cx="4687134" cy="3643952"/>
          </a:xfrm>
          <a:prstGeom prst="rect">
            <a:avLst/>
          </a:prstGeom>
        </p:spPr>
      </p:pic>
    </p:spTree>
    <p:extLst>
      <p:ext uri="{BB962C8B-B14F-4D97-AF65-F5344CB8AC3E}">
        <p14:creationId xmlns:p14="http://schemas.microsoft.com/office/powerpoint/2010/main" val="749831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B1D62243-8FE1-44E8-9DC7-681BC97C02ED}"/>
              </a:ext>
            </a:extLst>
          </p:cNvPr>
          <p:cNvSpPr>
            <a:spLocks noGrp="1"/>
          </p:cNvSpPr>
          <p:nvPr>
            <p:ph idx="1"/>
          </p:nvPr>
        </p:nvSpPr>
        <p:spPr>
          <a:xfrm>
            <a:off x="336000" y="118574"/>
            <a:ext cx="11592000" cy="5758426"/>
          </a:xfrm>
        </p:spPr>
        <p:txBody>
          <a:bodyPr>
            <a:noAutofit/>
          </a:bodyPr>
          <a:lstStyle/>
          <a:p>
            <a:pPr marL="0" indent="0">
              <a:lnSpc>
                <a:spcPct val="100000"/>
              </a:lnSpc>
              <a:buNone/>
            </a:pPr>
            <a:br>
              <a:rPr lang="zh-CN" altLang="en-US" sz="1800" b="1" dirty="0">
                <a:effectLst/>
              </a:rPr>
            </a:br>
            <a:r>
              <a:rPr lang="zh-CN" altLang="en-US" sz="1800" b="1" dirty="0">
                <a:solidFill>
                  <a:srgbClr val="C00000"/>
                </a:solidFill>
                <a:effectLst/>
              </a:rPr>
              <a:t>重要声明</a:t>
            </a:r>
            <a:endParaRPr lang="zh-CN" altLang="en-US" sz="1800" dirty="0">
              <a:solidFill>
                <a:srgbClr val="C00000"/>
              </a:solidFill>
              <a:effectLst/>
            </a:endParaRPr>
          </a:p>
          <a:p>
            <a:pPr indent="0" algn="just">
              <a:buNone/>
            </a:pPr>
            <a:r>
              <a:rPr lang="zh-CN" altLang="en-US" sz="1400" b="1" kern="0" dirty="0">
                <a:effectLst/>
                <a:latin typeface="Times New Roman" panose="02020603050405020304" pitchFamily="18" charset="0"/>
                <a:ea typeface="仿宋" panose="02010609060101010101" pitchFamily="49" charset="-122"/>
                <a:cs typeface="仿宋" panose="02010609060101010101" pitchFamily="49" charset="-122"/>
              </a:rPr>
              <a:t>本报告观点和信息仅供符合证监会适当性管理规定的期货交易者参考，据此操作、责任自负。中信建投期货有限公司（下称“中信建投”）不因任何订阅或接收本报告的行为而将订阅人视为中信建投的客户。</a:t>
            </a:r>
          </a:p>
          <a:p>
            <a:pPr indent="0" algn="just">
              <a:buNone/>
            </a:pPr>
            <a:r>
              <a:rPr lang="zh-CN" altLang="en-US" sz="1400" b="1" kern="0" dirty="0">
                <a:effectLst/>
                <a:latin typeface="Times New Roman" panose="02020603050405020304" pitchFamily="18" charset="0"/>
                <a:ea typeface="仿宋" panose="02010609060101010101" pitchFamily="49" charset="-122"/>
                <a:cs typeface="仿宋" panose="02010609060101010101" pitchFamily="49" charset="-122"/>
              </a:rPr>
              <a:t>本报告发布内容如涉及或属于系列解读，则交易者若使用所载资料，有可能会因缺乏对完整内容的了解而对其中假设依据、研究依据、结论等内容产生误解。提请交易者参阅中信建投已发布的完整系列报告，仔细阅读其所附各项声明、数据来源及风险提示，关注相关的分析、预测能够成立的关键假设条件，关注研究依据和研究结论的目标价格及时间周期，并准确理解研究逻辑。</a:t>
            </a:r>
          </a:p>
          <a:p>
            <a:pPr indent="0" algn="just">
              <a:buNone/>
            </a:pPr>
            <a:r>
              <a:rPr lang="zh-CN" altLang="en-US" sz="1400" b="1" kern="0" dirty="0">
                <a:effectLst/>
                <a:latin typeface="Times New Roman" panose="02020603050405020304" pitchFamily="18" charset="0"/>
                <a:ea typeface="仿宋" panose="02010609060101010101" pitchFamily="49" charset="-122"/>
                <a:cs typeface="仿宋" panose="02010609060101010101" pitchFamily="49" charset="-122"/>
              </a:rPr>
              <a:t>中信建投对本报告所载资料的准确性、可靠性、时效性及完整性不作任何明示或暗示的保证。本报告中的资料、意见等仅代表报告发布之时的判断，相关研究观点可能依据中信建投后续发布的报告在不发布通知的情形下作出更改。</a:t>
            </a:r>
          </a:p>
          <a:p>
            <a:pPr indent="0" algn="just">
              <a:buNone/>
            </a:pPr>
            <a:r>
              <a:rPr lang="zh-CN" altLang="en-US" sz="1400" b="1" kern="0" dirty="0">
                <a:effectLst/>
                <a:latin typeface="Times New Roman" panose="02020603050405020304" pitchFamily="18" charset="0"/>
                <a:ea typeface="仿宋" panose="02010609060101010101" pitchFamily="49" charset="-122"/>
                <a:cs typeface="仿宋" panose="02010609060101010101" pitchFamily="49" charset="-122"/>
              </a:rPr>
              <a:t>中信建投的销售人员、交易人员以及其他专业人士可能会依据不同假设和标准、采用不同的分析方法而口头或书面发表与本报告意见不一致的市场评论和</a:t>
            </a:r>
            <a:r>
              <a:rPr lang="en-US" altLang="zh-CN" sz="1400" b="1" kern="0" dirty="0">
                <a:effectLst/>
                <a:latin typeface="Times New Roman" panose="02020603050405020304" pitchFamily="18" charset="0"/>
                <a:ea typeface="仿宋" panose="02010609060101010101" pitchFamily="49" charset="-122"/>
                <a:cs typeface="仿宋" panose="02010609060101010101" pitchFamily="49" charset="-122"/>
              </a:rPr>
              <a:t>/</a:t>
            </a:r>
            <a:r>
              <a:rPr lang="zh-CN" altLang="en-US" sz="1400" b="1" kern="0" dirty="0">
                <a:effectLst/>
                <a:latin typeface="Times New Roman" panose="02020603050405020304" pitchFamily="18" charset="0"/>
                <a:ea typeface="仿宋" panose="02010609060101010101" pitchFamily="49" charset="-122"/>
                <a:cs typeface="仿宋" panose="02010609060101010101" pitchFamily="49" charset="-122"/>
              </a:rPr>
              <a:t>或观点。本报告发布内容并非交易决策服务，在任何情形下都不构成对接收本报告内容交易者的任何交易建议，交易者应充分了解各类交易风险并谨慎考虑本报告发布内容是否符合自身特定状况，自主做出交易决策并自行承担交易风险。交易者根据本报告内容做出的任何决策与中信建投或相关作者无关。</a:t>
            </a:r>
          </a:p>
          <a:p>
            <a:pPr indent="0" algn="just">
              <a:buNone/>
            </a:pPr>
            <a:r>
              <a:rPr lang="zh-CN" altLang="en-US" sz="1400" b="1" kern="0" dirty="0">
                <a:effectLst/>
                <a:latin typeface="Times New Roman" panose="02020603050405020304" pitchFamily="18" charset="0"/>
                <a:ea typeface="仿宋" panose="02010609060101010101" pitchFamily="49" charset="-122"/>
                <a:cs typeface="仿宋" panose="02010609060101010101" pitchFamily="49" charset="-122"/>
              </a:rPr>
              <a:t>本报告发布的内容仅为中信建投所有。未经中信建投事先书面许可，任何机构和</a:t>
            </a:r>
            <a:r>
              <a:rPr lang="en-US" altLang="zh-CN" sz="1400" b="1" kern="0" dirty="0">
                <a:effectLst/>
                <a:latin typeface="Times New Roman" panose="02020603050405020304" pitchFamily="18" charset="0"/>
                <a:ea typeface="仿宋" panose="02010609060101010101" pitchFamily="49" charset="-122"/>
                <a:cs typeface="仿宋" panose="02010609060101010101" pitchFamily="49" charset="-122"/>
              </a:rPr>
              <a:t>/</a:t>
            </a:r>
            <a:r>
              <a:rPr lang="zh-CN" altLang="en-US" sz="1400" b="1" kern="0" dirty="0">
                <a:effectLst/>
                <a:latin typeface="Times New Roman" panose="02020603050405020304" pitchFamily="18" charset="0"/>
                <a:ea typeface="仿宋" panose="02010609060101010101" pitchFamily="49" charset="-122"/>
                <a:cs typeface="仿宋" panose="02010609060101010101" pitchFamily="49" charset="-122"/>
              </a:rPr>
              <a:t>或个人不得以任何形式对本报告进行翻版、复制和刊发，如需引用、转发等，需注明出处为“中信建投期货”，且不得对本报告进行任何增删或修改。亦不得从未经中信建投书面授权的任何机构、个人或其运营的媒体平台接收、翻版、复制或引用本报告发布的全部或部分内容。版权所有，违者必究。</a:t>
            </a:r>
          </a:p>
          <a:p>
            <a:pPr marL="0" indent="0">
              <a:lnSpc>
                <a:spcPct val="100000"/>
              </a:lnSpc>
              <a:buNone/>
            </a:pPr>
            <a:r>
              <a:rPr lang="zh-CN" altLang="en-US" sz="1800" b="1" dirty="0">
                <a:effectLst/>
              </a:rPr>
              <a:t>全国统一客服电话：</a:t>
            </a:r>
            <a:r>
              <a:rPr lang="en-US" altLang="zh-CN" sz="1800" b="1" dirty="0">
                <a:effectLst/>
              </a:rPr>
              <a:t>400-8877-780</a:t>
            </a:r>
            <a:endParaRPr lang="zh-CN" altLang="en-US" sz="1800" dirty="0">
              <a:effectLst/>
            </a:endParaRPr>
          </a:p>
          <a:p>
            <a:pPr marL="0" indent="0">
              <a:lnSpc>
                <a:spcPct val="100000"/>
              </a:lnSpc>
              <a:buNone/>
            </a:pPr>
            <a:r>
              <a:rPr lang="zh-CN" altLang="en-US" sz="1800" b="1" dirty="0">
                <a:effectLst/>
              </a:rPr>
              <a:t>网址：</a:t>
            </a:r>
            <a:r>
              <a:rPr lang="en-US" altLang="zh-CN" sz="1800" b="1" dirty="0">
                <a:effectLst/>
              </a:rPr>
              <a:t>www.cfc108.com</a:t>
            </a:r>
            <a:endParaRPr lang="en-US" altLang="zh-CN" sz="1800" dirty="0">
              <a:effectLst/>
            </a:endParaRPr>
          </a:p>
          <a:p>
            <a:pPr marL="0" indent="0">
              <a:lnSpc>
                <a:spcPct val="100000"/>
              </a:lnSpc>
              <a:buNone/>
            </a:pPr>
            <a:endParaRPr lang="zh-CN" altLang="en-US" sz="1050" dirty="0"/>
          </a:p>
        </p:txBody>
      </p:sp>
    </p:spTree>
    <p:extLst>
      <p:ext uri="{BB962C8B-B14F-4D97-AF65-F5344CB8AC3E}">
        <p14:creationId xmlns:p14="http://schemas.microsoft.com/office/powerpoint/2010/main" val="3272663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ChangeArrowheads="1"/>
          </p:cNvSpPr>
          <p:nvPr/>
        </p:nvSpPr>
        <p:spPr bwMode="auto">
          <a:xfrm>
            <a:off x="263352" y="190856"/>
            <a:ext cx="8569325" cy="481799"/>
          </a:xfrm>
          <a:prstGeom prst="rect">
            <a:avLst/>
          </a:prstGeom>
          <a:noFill/>
          <a:ln w="9525">
            <a:noFill/>
            <a:miter lim="800000"/>
          </a:ln>
        </p:spPr>
        <p:txBody>
          <a:bodyPr lIns="91376" tIns="45688" rIns="91376" bIns="45688">
            <a:spAutoFit/>
          </a:bodyPr>
          <a:lstStyle/>
          <a:p>
            <a:pPr marL="341630" indent="-341630" algn="just" defTabSz="955675" eaLnBrk="0" hangingPunct="0">
              <a:lnSpc>
                <a:spcPct val="150000"/>
              </a:lnSpc>
              <a:spcBef>
                <a:spcPct val="50000"/>
              </a:spcBef>
              <a:buClr>
                <a:srgbClr val="262699"/>
              </a:buClr>
              <a:buSzPct val="80000"/>
            </a:pPr>
            <a:r>
              <a:rPr lang="zh-CN" altLang="en-US" sz="2000" b="1" dirty="0">
                <a:latin typeface="黑体" panose="02010609060101010101" pitchFamily="49" charset="-122"/>
                <a:ea typeface="黑体" panose="02010609060101010101" pitchFamily="49" charset="-122"/>
              </a:rPr>
              <a:t>策略展望</a:t>
            </a:r>
          </a:p>
        </p:txBody>
      </p:sp>
      <p:cxnSp>
        <p:nvCxnSpPr>
          <p:cNvPr id="37" name="直接连接符 36"/>
          <p:cNvCxnSpPr>
            <a:cxnSpLocks/>
          </p:cNvCxnSpPr>
          <p:nvPr/>
        </p:nvCxnSpPr>
        <p:spPr>
          <a:xfrm>
            <a:off x="0" y="785813"/>
            <a:ext cx="1219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灯片编号占位符 1">
            <a:extLst>
              <a:ext uri="{FF2B5EF4-FFF2-40B4-BE49-F238E27FC236}">
                <a16:creationId xmlns:a16="http://schemas.microsoft.com/office/drawing/2014/main" id="{166AFB88-65F6-4F41-8926-BC4B3CD074DD}"/>
              </a:ext>
            </a:extLst>
          </p:cNvPr>
          <p:cNvSpPr>
            <a:spLocks noGrp="1"/>
          </p:cNvSpPr>
          <p:nvPr>
            <p:ph type="sldNum" sz="quarter" idx="12"/>
          </p:nvPr>
        </p:nvSpPr>
        <p:spPr/>
        <p:txBody>
          <a:bodyPr/>
          <a:lstStyle/>
          <a:p>
            <a:fld id="{A5F1C104-22F4-45A7-BD33-A021EDD8C479}" type="slidenum">
              <a:rPr lang="zh-CN" altLang="en-US" smtClean="0">
                <a:latin typeface="黑体" panose="02010609060101010101" pitchFamily="49" charset="-122"/>
                <a:ea typeface="黑体" panose="02010609060101010101" pitchFamily="49" charset="-122"/>
              </a:rPr>
              <a:t>2</a:t>
            </a:fld>
            <a:endParaRPr lang="zh-CN" altLang="en-US" dirty="0">
              <a:latin typeface="黑体" panose="02010609060101010101" pitchFamily="49" charset="-122"/>
              <a:ea typeface="黑体" panose="02010609060101010101" pitchFamily="49" charset="-122"/>
            </a:endParaRPr>
          </a:p>
        </p:txBody>
      </p:sp>
      <p:sp>
        <p:nvSpPr>
          <p:cNvPr id="12" name="矩形 11"/>
          <p:cNvSpPr/>
          <p:nvPr/>
        </p:nvSpPr>
        <p:spPr>
          <a:xfrm>
            <a:off x="263352" y="946690"/>
            <a:ext cx="11664648" cy="5013360"/>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u"/>
            </a:pPr>
            <a:r>
              <a:rPr lang="zh-CN" altLang="en-US" b="1" dirty="0">
                <a:solidFill>
                  <a:srgbClr val="FF0000"/>
                </a:solidFill>
                <a:latin typeface="楷体" panose="02010609060101010101" pitchFamily="49" charset="-122"/>
                <a:ea typeface="楷体" panose="02010609060101010101" pitchFamily="49" charset="-122"/>
              </a:rPr>
              <a:t>花生：“筑底”节奏缓慢，反转向上逻辑亦不充分。</a:t>
            </a:r>
            <a:endParaRPr lang="en-US" altLang="zh-CN" b="1" dirty="0">
              <a:solidFill>
                <a:srgbClr val="FF0000"/>
              </a:solidFill>
              <a:latin typeface="楷体" panose="02010609060101010101" pitchFamily="49" charset="-122"/>
              <a:ea typeface="楷体" panose="02010609060101010101" pitchFamily="49" charset="-122"/>
            </a:endParaRPr>
          </a:p>
          <a:p>
            <a:pPr marL="285750" indent="-285750">
              <a:lnSpc>
                <a:spcPct val="150000"/>
              </a:lnSpc>
              <a:buClr>
                <a:srgbClr val="C00000"/>
              </a:buClr>
              <a:buFont typeface="Wingdings" panose="05000000000000000000" pitchFamily="2" charset="2"/>
              <a:buChar char="u"/>
            </a:pPr>
            <a:endParaRPr lang="en-US" altLang="zh-CN" b="1" dirty="0">
              <a:solidFill>
                <a:srgbClr val="FF0000"/>
              </a:solidFill>
              <a:latin typeface="楷体" panose="02010609060101010101" pitchFamily="49" charset="-122"/>
              <a:ea typeface="楷体" panose="02010609060101010101" pitchFamily="49" charset="-122"/>
            </a:endParaRPr>
          </a:p>
          <a:p>
            <a:pPr>
              <a:lnSpc>
                <a:spcPct val="150000"/>
              </a:lnSpc>
              <a:buClr>
                <a:srgbClr val="C00000"/>
              </a:buClr>
            </a:pPr>
            <a:r>
              <a:rPr lang="zh-CN" altLang="en-US" b="1" dirty="0">
                <a:latin typeface="楷体" panose="02010609060101010101" pitchFamily="49" charset="-122"/>
                <a:ea typeface="楷体" panose="02010609060101010101" pitchFamily="49" charset="-122"/>
              </a:rPr>
              <a:t>上月策略回顾：</a:t>
            </a:r>
            <a:r>
              <a:rPr lang="zh-CN" altLang="en-US" dirty="0">
                <a:latin typeface="楷体" panose="02010609060101010101" pitchFamily="49" charset="-122"/>
                <a:ea typeface="楷体" panose="02010609060101010101" pitchFamily="49" charset="-122"/>
              </a:rPr>
              <a:t>前期逢高沽空节奏被产地农户惜售及南方销区价格反弹共同打破，花生现货出现超半月的上涨行情。尽管缺乏实际成交量配合，在基层上量有限背景下，</a:t>
            </a:r>
            <a:r>
              <a:rPr lang="en-US" altLang="zh-CN" dirty="0">
                <a:latin typeface="楷体" panose="02010609060101010101" pitchFamily="49" charset="-122"/>
                <a:ea typeface="楷体" panose="02010609060101010101" pitchFamily="49" charset="-122"/>
              </a:rPr>
              <a:t>01</a:t>
            </a:r>
            <a:r>
              <a:rPr lang="zh-CN" altLang="en-US" dirty="0">
                <a:latin typeface="楷体" panose="02010609060101010101" pitchFamily="49" charset="-122"/>
                <a:ea typeface="楷体" panose="02010609060101010101" pitchFamily="49" charset="-122"/>
              </a:rPr>
              <a:t>合约仍实现一定涨幅。月间方面整体以区间震荡为主，油厂入市积极性有限，导致相关题材发酵力度不足。“供需僵持”使得花生交易陷入瓶颈，趋势性行情暂未出现。</a:t>
            </a:r>
            <a:endParaRPr lang="en-US" altLang="zh-CN" dirty="0">
              <a:latin typeface="楷体" panose="02010609060101010101" pitchFamily="49" charset="-122"/>
              <a:ea typeface="楷体" panose="02010609060101010101" pitchFamily="49" charset="-122"/>
            </a:endParaRPr>
          </a:p>
          <a:p>
            <a:pPr>
              <a:lnSpc>
                <a:spcPct val="150000"/>
              </a:lnSpc>
              <a:buClr>
                <a:srgbClr val="C00000"/>
              </a:buClr>
            </a:pPr>
            <a:endParaRPr lang="en-US" altLang="zh-CN" dirty="0">
              <a:latin typeface="楷体" panose="02010609060101010101" pitchFamily="49" charset="-122"/>
              <a:ea typeface="楷体" panose="02010609060101010101" pitchFamily="49" charset="-122"/>
            </a:endParaRPr>
          </a:p>
          <a:p>
            <a:pPr>
              <a:lnSpc>
                <a:spcPct val="150000"/>
              </a:lnSpc>
              <a:buClr>
                <a:srgbClr val="C00000"/>
              </a:buClr>
            </a:pPr>
            <a:r>
              <a:rPr lang="zh-CN" altLang="en-US" b="1" dirty="0">
                <a:latin typeface="楷体" panose="02010609060101010101" pitchFamily="49" charset="-122"/>
                <a:ea typeface="楷体" panose="02010609060101010101" pitchFamily="49" charset="-122"/>
              </a:rPr>
              <a:t>单边上：</a:t>
            </a:r>
            <a:r>
              <a:rPr lang="zh-CN" altLang="en-US" dirty="0">
                <a:solidFill>
                  <a:srgbClr val="FF0000"/>
                </a:solidFill>
                <a:latin typeface="楷体" panose="02010609060101010101" pitchFamily="49" charset="-122"/>
                <a:ea typeface="楷体" panose="02010609060101010101" pitchFamily="49" charset="-122"/>
              </a:rPr>
              <a:t>目前</a:t>
            </a:r>
            <a:r>
              <a:rPr lang="en-US" altLang="zh-CN" dirty="0">
                <a:solidFill>
                  <a:srgbClr val="FF0000"/>
                </a:solidFill>
                <a:latin typeface="楷体" panose="02010609060101010101" pitchFamily="49" charset="-122"/>
                <a:ea typeface="楷体" panose="02010609060101010101" pitchFamily="49" charset="-122"/>
              </a:rPr>
              <a:t>PK2501</a:t>
            </a:r>
            <a:r>
              <a:rPr lang="zh-CN" altLang="en-US" dirty="0">
                <a:solidFill>
                  <a:srgbClr val="FF0000"/>
                </a:solidFill>
                <a:latin typeface="楷体" panose="02010609060101010101" pitchFamily="49" charset="-122"/>
                <a:ea typeface="楷体" panose="02010609060101010101" pitchFamily="49" charset="-122"/>
              </a:rPr>
              <a:t>合约在</a:t>
            </a:r>
            <a:r>
              <a:rPr lang="en-US" altLang="zh-CN" dirty="0">
                <a:solidFill>
                  <a:srgbClr val="FF0000"/>
                </a:solidFill>
                <a:latin typeface="楷体" panose="02010609060101010101" pitchFamily="49" charset="-122"/>
                <a:ea typeface="楷体" panose="02010609060101010101" pitchFamily="49" charset="-122"/>
              </a:rPr>
              <a:t>8000</a:t>
            </a:r>
            <a:r>
              <a:rPr lang="zh-CN" altLang="en-US" dirty="0">
                <a:solidFill>
                  <a:srgbClr val="FF0000"/>
                </a:solidFill>
                <a:latin typeface="楷体" panose="02010609060101010101" pitchFamily="49" charset="-122"/>
                <a:ea typeface="楷体" panose="02010609060101010101" pitchFamily="49" charset="-122"/>
              </a:rPr>
              <a:t>附近陷入较大波动，预计年前将出现多轮震荡。利空因素仍集中在后期上量增加、现货价格松动以及油商分离等。利多因素集中在干货数量不足、油厂年前补库以及天气端扰动。目前沽空仍符合基本面趋势，但估值来看下方空间亦有限，警惕“移仓”行情出现。</a:t>
            </a:r>
            <a:endParaRPr lang="en-US" altLang="zh-CN" dirty="0">
              <a:solidFill>
                <a:srgbClr val="FF0000"/>
              </a:solidFill>
              <a:latin typeface="楷体" panose="02010609060101010101" pitchFamily="49" charset="-122"/>
              <a:ea typeface="楷体" panose="02010609060101010101" pitchFamily="49" charset="-122"/>
            </a:endParaRPr>
          </a:p>
          <a:p>
            <a:pPr>
              <a:lnSpc>
                <a:spcPct val="150000"/>
              </a:lnSpc>
              <a:buClr>
                <a:srgbClr val="C00000"/>
              </a:buClr>
            </a:pPr>
            <a:endParaRPr lang="en-US" altLang="zh-CN" dirty="0">
              <a:latin typeface="楷体" panose="02010609060101010101" pitchFamily="49" charset="-122"/>
              <a:ea typeface="楷体" panose="02010609060101010101" pitchFamily="49" charset="-122"/>
            </a:endParaRPr>
          </a:p>
          <a:p>
            <a:pPr>
              <a:lnSpc>
                <a:spcPct val="150000"/>
              </a:lnSpc>
              <a:buClr>
                <a:srgbClr val="C00000"/>
              </a:buClr>
            </a:pPr>
            <a:r>
              <a:rPr lang="zh-CN" altLang="en-US" b="1" dirty="0">
                <a:latin typeface="楷体" panose="02010609060101010101" pitchFamily="49" charset="-122"/>
                <a:ea typeface="楷体" panose="02010609060101010101" pitchFamily="49" charset="-122"/>
              </a:rPr>
              <a:t>套利上：</a:t>
            </a:r>
            <a:r>
              <a:rPr lang="zh-CN" altLang="en-US" dirty="0">
                <a:solidFill>
                  <a:srgbClr val="FF0000"/>
                </a:solidFill>
                <a:latin typeface="楷体" panose="02010609060101010101" pitchFamily="49" charset="-122"/>
                <a:ea typeface="楷体" panose="02010609060101010101" pitchFamily="49" charset="-122"/>
              </a:rPr>
              <a:t>可考虑</a:t>
            </a:r>
            <a:r>
              <a:rPr lang="en-US" altLang="zh-CN" dirty="0">
                <a:solidFill>
                  <a:srgbClr val="FF0000"/>
                </a:solidFill>
                <a:latin typeface="楷体" panose="02010609060101010101" pitchFamily="49" charset="-122"/>
                <a:ea typeface="楷体" panose="02010609060101010101" pitchFamily="49" charset="-122"/>
              </a:rPr>
              <a:t>PK01-05</a:t>
            </a:r>
            <a:r>
              <a:rPr lang="zh-CN" altLang="en-US" dirty="0">
                <a:solidFill>
                  <a:srgbClr val="FF0000"/>
                </a:solidFill>
                <a:latin typeface="楷体" panose="02010609060101010101" pitchFamily="49" charset="-122"/>
                <a:ea typeface="楷体" panose="02010609060101010101" pitchFamily="49" charset="-122"/>
              </a:rPr>
              <a:t>正套。</a:t>
            </a:r>
            <a:r>
              <a:rPr lang="zh-CN" altLang="en-US" dirty="0">
                <a:latin typeface="楷体" panose="02010609060101010101" pitchFamily="49" charset="-122"/>
                <a:ea typeface="楷体" panose="02010609060101010101" pitchFamily="49" charset="-122"/>
              </a:rPr>
              <a:t>近期月间走弱较多，但</a:t>
            </a:r>
            <a:r>
              <a:rPr lang="en-US" altLang="zh-CN" dirty="0">
                <a:latin typeface="楷体" panose="02010609060101010101" pitchFamily="49" charset="-122"/>
                <a:ea typeface="楷体" panose="02010609060101010101" pitchFamily="49" charset="-122"/>
              </a:rPr>
              <a:t>25</a:t>
            </a:r>
            <a:r>
              <a:rPr lang="zh-CN" altLang="en-US" dirty="0">
                <a:latin typeface="楷体" panose="02010609060101010101" pitchFamily="49" charset="-122"/>
                <a:ea typeface="楷体" panose="02010609060101010101" pitchFamily="49" charset="-122"/>
              </a:rPr>
              <a:t>年春节时间稍前，油厂补库节点或提前，</a:t>
            </a:r>
            <a:r>
              <a:rPr lang="en-US" altLang="zh-CN" dirty="0">
                <a:latin typeface="楷体" panose="02010609060101010101" pitchFamily="49" charset="-122"/>
                <a:ea typeface="楷体" panose="02010609060101010101" pitchFamily="49" charset="-122"/>
              </a:rPr>
              <a:t>12</a:t>
            </a:r>
            <a:r>
              <a:rPr lang="zh-CN" altLang="en-US" dirty="0">
                <a:latin typeface="楷体" panose="02010609060101010101" pitchFamily="49" charset="-122"/>
                <a:ea typeface="楷体" panose="02010609060101010101" pitchFamily="49" charset="-122"/>
              </a:rPr>
              <a:t>月中下旬走出正套行情概率仍较大。若</a:t>
            </a:r>
            <a:r>
              <a:rPr lang="en-US" altLang="zh-CN" dirty="0">
                <a:latin typeface="楷体" panose="02010609060101010101" pitchFamily="49" charset="-122"/>
                <a:ea typeface="楷体" panose="02010609060101010101" pitchFamily="49" charset="-122"/>
              </a:rPr>
              <a:t>01</a:t>
            </a:r>
            <a:r>
              <a:rPr lang="zh-CN" altLang="en-US" dirty="0">
                <a:latin typeface="楷体" panose="02010609060101010101" pitchFamily="49" charset="-122"/>
                <a:ea typeface="楷体" panose="02010609060101010101" pitchFamily="49" charset="-122"/>
              </a:rPr>
              <a:t>价格跌破</a:t>
            </a:r>
            <a:r>
              <a:rPr lang="en-US" altLang="zh-CN" dirty="0">
                <a:latin typeface="楷体" panose="02010609060101010101" pitchFamily="49" charset="-122"/>
                <a:ea typeface="楷体" panose="02010609060101010101" pitchFamily="49" charset="-122"/>
              </a:rPr>
              <a:t>7600</a:t>
            </a:r>
            <a:r>
              <a:rPr lang="zh-CN" altLang="en-US" dirty="0">
                <a:latin typeface="楷体" panose="02010609060101010101" pitchFamily="49" charset="-122"/>
                <a:ea typeface="楷体" panose="02010609060101010101" pitchFamily="49" charset="-122"/>
              </a:rPr>
              <a:t>，可少量建立期货多单，并配置看跌期权保护。</a:t>
            </a:r>
            <a:endParaRPr lang="en-US" altLang="zh-CN"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4170640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ChangeArrowheads="1"/>
          </p:cNvSpPr>
          <p:nvPr/>
        </p:nvSpPr>
        <p:spPr bwMode="auto">
          <a:xfrm>
            <a:off x="263352" y="190856"/>
            <a:ext cx="8569325" cy="481799"/>
          </a:xfrm>
          <a:prstGeom prst="rect">
            <a:avLst/>
          </a:prstGeom>
          <a:noFill/>
          <a:ln w="9525">
            <a:noFill/>
            <a:miter lim="800000"/>
          </a:ln>
        </p:spPr>
        <p:txBody>
          <a:bodyPr lIns="91376" tIns="45688" rIns="91376" bIns="45688">
            <a:spAutoFit/>
          </a:bodyPr>
          <a:lstStyle/>
          <a:p>
            <a:pPr marL="341630" indent="-341630" algn="just" defTabSz="955675" eaLnBrk="0" hangingPunct="0">
              <a:lnSpc>
                <a:spcPct val="150000"/>
              </a:lnSpc>
              <a:spcBef>
                <a:spcPct val="50000"/>
              </a:spcBef>
              <a:buClr>
                <a:srgbClr val="262699"/>
              </a:buClr>
              <a:buSzPct val="80000"/>
            </a:pPr>
            <a:r>
              <a:rPr lang="zh-CN" altLang="en-US" sz="2000" b="1" dirty="0">
                <a:latin typeface="黑体" panose="02010609060101010101" pitchFamily="49" charset="-122"/>
                <a:ea typeface="黑体" panose="02010609060101010101" pitchFamily="49" charset="-122"/>
              </a:rPr>
              <a:t>南方销区消费“触底反弹”，不宜过度看弱需求</a:t>
            </a:r>
          </a:p>
        </p:txBody>
      </p:sp>
      <p:cxnSp>
        <p:nvCxnSpPr>
          <p:cNvPr id="37" name="直接连接符 36"/>
          <p:cNvCxnSpPr>
            <a:cxnSpLocks/>
          </p:cNvCxnSpPr>
          <p:nvPr/>
        </p:nvCxnSpPr>
        <p:spPr>
          <a:xfrm>
            <a:off x="0" y="785813"/>
            <a:ext cx="1219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灯片编号占位符 1">
            <a:extLst>
              <a:ext uri="{FF2B5EF4-FFF2-40B4-BE49-F238E27FC236}">
                <a16:creationId xmlns:a16="http://schemas.microsoft.com/office/drawing/2014/main" id="{166AFB88-65F6-4F41-8926-BC4B3CD074DD}"/>
              </a:ext>
            </a:extLst>
          </p:cNvPr>
          <p:cNvSpPr>
            <a:spLocks noGrp="1"/>
          </p:cNvSpPr>
          <p:nvPr>
            <p:ph type="sldNum" sz="quarter" idx="12"/>
          </p:nvPr>
        </p:nvSpPr>
        <p:spPr/>
        <p:txBody>
          <a:bodyPr/>
          <a:lstStyle/>
          <a:p>
            <a:fld id="{A5F1C104-22F4-45A7-BD33-A021EDD8C479}" type="slidenum">
              <a:rPr lang="zh-CN" altLang="en-US" smtClean="0">
                <a:latin typeface="黑体" panose="02010609060101010101" pitchFamily="49" charset="-122"/>
                <a:ea typeface="黑体" panose="02010609060101010101" pitchFamily="49" charset="-122"/>
              </a:rPr>
              <a:t>3</a:t>
            </a:fld>
            <a:endParaRPr lang="zh-CN" altLang="en-US" dirty="0">
              <a:latin typeface="黑体" panose="02010609060101010101" pitchFamily="49" charset="-122"/>
              <a:ea typeface="黑体" panose="02010609060101010101" pitchFamily="49" charset="-122"/>
            </a:endParaRPr>
          </a:p>
        </p:txBody>
      </p:sp>
      <p:sp>
        <p:nvSpPr>
          <p:cNvPr id="4" name="文本框 3">
            <a:extLst>
              <a:ext uri="{FF2B5EF4-FFF2-40B4-BE49-F238E27FC236}">
                <a16:creationId xmlns:a16="http://schemas.microsoft.com/office/drawing/2014/main" id="{1EF18EDC-C521-EA83-2DFC-A4D4401FC221}"/>
              </a:ext>
            </a:extLst>
          </p:cNvPr>
          <p:cNvSpPr txBox="1"/>
          <p:nvPr/>
        </p:nvSpPr>
        <p:spPr>
          <a:xfrm>
            <a:off x="321035" y="5114742"/>
            <a:ext cx="11318965" cy="1142620"/>
          </a:xfrm>
          <a:prstGeom prst="rect">
            <a:avLst/>
          </a:prstGeom>
          <a:noFill/>
        </p:spPr>
        <p:txBody>
          <a:bodyPr wrap="square">
            <a:spAutoFit/>
          </a:bodyPr>
          <a:lstStyle/>
          <a:p>
            <a:pPr marL="285750" indent="-285750">
              <a:lnSpc>
                <a:spcPct val="150000"/>
              </a:lnSpc>
              <a:buFont typeface="Wingdings" panose="05000000000000000000" pitchFamily="2" charset="2"/>
              <a:buChar char="u"/>
            </a:pPr>
            <a:r>
              <a:rPr lang="zh-CN" altLang="en-US" sz="1600" dirty="0">
                <a:latin typeface="楷体" panose="02010609060101010101" pitchFamily="49" charset="-122"/>
                <a:ea typeface="楷体" panose="02010609060101010101" pitchFamily="49" charset="-122"/>
              </a:rPr>
              <a:t>节前南方市场对于“中秋”、“国庆”备货意愿有限，月饼、坚果类消费偏弱，但节后南宁仁义市场走货转强，花生油价格出现反弹。叠加本年度花生种植推迟，南方销区供应短时间内转紧，现货出现一定程度反弹。</a:t>
            </a:r>
            <a:endParaRPr lang="en-US" altLang="zh-CN" sz="1600" dirty="0">
              <a:latin typeface="楷体" panose="02010609060101010101" pitchFamily="49" charset="-122"/>
              <a:ea typeface="楷体" panose="02010609060101010101" pitchFamily="49" charset="-122"/>
            </a:endParaRPr>
          </a:p>
          <a:p>
            <a:pPr marL="285750" indent="-285750">
              <a:lnSpc>
                <a:spcPct val="150000"/>
              </a:lnSpc>
              <a:buFont typeface="Wingdings" panose="05000000000000000000" pitchFamily="2" charset="2"/>
              <a:buChar char="u"/>
            </a:pPr>
            <a:r>
              <a:rPr lang="zh-CN" altLang="en-US" sz="1600" dirty="0">
                <a:latin typeface="楷体" panose="02010609060101010101" pitchFamily="49" charset="-122"/>
                <a:ea typeface="楷体" panose="02010609060101010101" pitchFamily="49" charset="-122"/>
              </a:rPr>
              <a:t>目前来看</a:t>
            </a:r>
            <a:r>
              <a:rPr lang="en-US" altLang="zh-CN" sz="1600" dirty="0">
                <a:latin typeface="楷体" panose="02010609060101010101" pitchFamily="49" charset="-122"/>
                <a:ea typeface="楷体" panose="02010609060101010101" pitchFamily="49" charset="-122"/>
              </a:rPr>
              <a:t>24</a:t>
            </a:r>
            <a:r>
              <a:rPr lang="zh-CN" altLang="en-US" sz="1600" dirty="0">
                <a:latin typeface="楷体" panose="02010609060101010101" pitchFamily="49" charset="-122"/>
                <a:ea typeface="楷体" panose="02010609060101010101" pitchFamily="49" charset="-122"/>
              </a:rPr>
              <a:t>年广东主销区消费同比持平，虽然弱于</a:t>
            </a:r>
            <a:r>
              <a:rPr lang="en-US" altLang="zh-CN" sz="1600" dirty="0">
                <a:latin typeface="楷体" panose="02010609060101010101" pitchFamily="49" charset="-122"/>
                <a:ea typeface="楷体" panose="02010609060101010101" pitchFamily="49" charset="-122"/>
              </a:rPr>
              <a:t>2022</a:t>
            </a:r>
            <a:r>
              <a:rPr lang="zh-CN" altLang="en-US" sz="1600" dirty="0">
                <a:latin typeface="楷体" panose="02010609060101010101" pitchFamily="49" charset="-122"/>
                <a:ea typeface="楷体" panose="02010609060101010101" pitchFamily="49" charset="-122"/>
              </a:rPr>
              <a:t>年，但下降空间也比较有限。</a:t>
            </a:r>
            <a:endParaRPr lang="en-US" altLang="zh-CN" sz="1600" dirty="0">
              <a:latin typeface="楷体" panose="02010609060101010101" pitchFamily="49" charset="-122"/>
              <a:ea typeface="楷体" panose="02010609060101010101" pitchFamily="49" charset="-122"/>
            </a:endParaRPr>
          </a:p>
        </p:txBody>
      </p:sp>
      <p:sp>
        <p:nvSpPr>
          <p:cNvPr id="5" name="文本框 4">
            <a:extLst>
              <a:ext uri="{FF2B5EF4-FFF2-40B4-BE49-F238E27FC236}">
                <a16:creationId xmlns:a16="http://schemas.microsoft.com/office/drawing/2014/main" id="{E0C4B946-F1D9-B673-7C3E-F321AE61C7D0}"/>
              </a:ext>
            </a:extLst>
          </p:cNvPr>
          <p:cNvSpPr txBox="1"/>
          <p:nvPr/>
        </p:nvSpPr>
        <p:spPr>
          <a:xfrm>
            <a:off x="336000" y="4653932"/>
            <a:ext cx="5191134" cy="307777"/>
          </a:xfrm>
          <a:prstGeom prst="rect">
            <a:avLst/>
          </a:prstGeom>
          <a:noFill/>
        </p:spPr>
        <p:txBody>
          <a:bodyPr wrap="square" rtlCol="0">
            <a:spAutoFit/>
          </a:bodyPr>
          <a:lstStyle/>
          <a:p>
            <a:r>
              <a:rPr lang="zh-CN" altLang="en-US" sz="1400" dirty="0">
                <a:latin typeface="楷体" panose="02010609060101010101" pitchFamily="49" charset="-122"/>
                <a:ea typeface="楷体" panose="02010609060101010101" pitchFamily="49" charset="-122"/>
              </a:rPr>
              <a:t>来源：同花顺，中信建投期货整理</a:t>
            </a:r>
          </a:p>
        </p:txBody>
      </p:sp>
      <p:graphicFrame>
        <p:nvGraphicFramePr>
          <p:cNvPr id="6" name="图表 5">
            <a:extLst>
              <a:ext uri="{FF2B5EF4-FFF2-40B4-BE49-F238E27FC236}">
                <a16:creationId xmlns:a16="http://schemas.microsoft.com/office/drawing/2014/main" id="{E1D16F32-A802-0B2F-C92D-FF31FFBF1D0C}"/>
              </a:ext>
            </a:extLst>
          </p:cNvPr>
          <p:cNvGraphicFramePr>
            <a:graphicFrameLocks/>
          </p:cNvGraphicFramePr>
          <p:nvPr>
            <p:extLst>
              <p:ext uri="{D42A27DB-BD31-4B8C-83A1-F6EECF244321}">
                <p14:modId xmlns:p14="http://schemas.microsoft.com/office/powerpoint/2010/main" val="3010944674"/>
              </p:ext>
            </p:extLst>
          </p:nvPr>
        </p:nvGraphicFramePr>
        <p:xfrm>
          <a:off x="6194670" y="1029774"/>
          <a:ext cx="5445330" cy="35512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图表 7">
            <a:extLst>
              <a:ext uri="{FF2B5EF4-FFF2-40B4-BE49-F238E27FC236}">
                <a16:creationId xmlns:a16="http://schemas.microsoft.com/office/drawing/2014/main" id="{192B09E6-A704-8ED8-E676-9E58CAEEBBD7}"/>
              </a:ext>
            </a:extLst>
          </p:cNvPr>
          <p:cNvGraphicFramePr>
            <a:graphicFrameLocks/>
          </p:cNvGraphicFramePr>
          <p:nvPr>
            <p:extLst>
              <p:ext uri="{D42A27DB-BD31-4B8C-83A1-F6EECF244321}">
                <p14:modId xmlns:p14="http://schemas.microsoft.com/office/powerpoint/2010/main" val="1381538905"/>
              </p:ext>
            </p:extLst>
          </p:nvPr>
        </p:nvGraphicFramePr>
        <p:xfrm>
          <a:off x="624000" y="1029773"/>
          <a:ext cx="4770120" cy="35512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12659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ChangeArrowheads="1"/>
          </p:cNvSpPr>
          <p:nvPr/>
        </p:nvSpPr>
        <p:spPr bwMode="auto">
          <a:xfrm>
            <a:off x="263352" y="190856"/>
            <a:ext cx="8569325" cy="481799"/>
          </a:xfrm>
          <a:prstGeom prst="rect">
            <a:avLst/>
          </a:prstGeom>
          <a:noFill/>
          <a:ln w="9525">
            <a:noFill/>
            <a:miter lim="800000"/>
          </a:ln>
        </p:spPr>
        <p:txBody>
          <a:bodyPr lIns="91376" tIns="45688" rIns="91376" bIns="45688">
            <a:spAutoFit/>
          </a:bodyPr>
          <a:lstStyle/>
          <a:p>
            <a:pPr marL="341630" indent="-341630" algn="just" defTabSz="955675" eaLnBrk="0" hangingPunct="0">
              <a:lnSpc>
                <a:spcPct val="150000"/>
              </a:lnSpc>
              <a:spcBef>
                <a:spcPct val="50000"/>
              </a:spcBef>
              <a:buClr>
                <a:srgbClr val="262699"/>
              </a:buClr>
              <a:buSzPct val="80000"/>
            </a:pPr>
            <a:r>
              <a:rPr lang="zh-CN" altLang="en-US" sz="2000" b="1" dirty="0">
                <a:latin typeface="黑体" panose="02010609060101010101" pitchFamily="49" charset="-122"/>
                <a:ea typeface="黑体" panose="02010609060101010101" pitchFamily="49" charset="-122"/>
              </a:rPr>
              <a:t>产量无忧，但销售节奏缓慢</a:t>
            </a:r>
          </a:p>
        </p:txBody>
      </p:sp>
      <p:cxnSp>
        <p:nvCxnSpPr>
          <p:cNvPr id="37" name="直接连接符 36"/>
          <p:cNvCxnSpPr>
            <a:cxnSpLocks/>
          </p:cNvCxnSpPr>
          <p:nvPr/>
        </p:nvCxnSpPr>
        <p:spPr>
          <a:xfrm>
            <a:off x="0" y="785813"/>
            <a:ext cx="1219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灯片编号占位符 1">
            <a:extLst>
              <a:ext uri="{FF2B5EF4-FFF2-40B4-BE49-F238E27FC236}">
                <a16:creationId xmlns:a16="http://schemas.microsoft.com/office/drawing/2014/main" id="{166AFB88-65F6-4F41-8926-BC4B3CD074DD}"/>
              </a:ext>
            </a:extLst>
          </p:cNvPr>
          <p:cNvSpPr>
            <a:spLocks noGrp="1"/>
          </p:cNvSpPr>
          <p:nvPr>
            <p:ph type="sldNum" sz="quarter" idx="12"/>
          </p:nvPr>
        </p:nvSpPr>
        <p:spPr/>
        <p:txBody>
          <a:bodyPr/>
          <a:lstStyle/>
          <a:p>
            <a:fld id="{A5F1C104-22F4-45A7-BD33-A021EDD8C479}" type="slidenum">
              <a:rPr lang="zh-CN" altLang="en-US" smtClean="0">
                <a:latin typeface="黑体" panose="02010609060101010101" pitchFamily="49" charset="-122"/>
                <a:ea typeface="黑体" panose="02010609060101010101" pitchFamily="49" charset="-122"/>
              </a:rPr>
              <a:t>4</a:t>
            </a:fld>
            <a:endParaRPr lang="zh-CN" altLang="en-US" dirty="0">
              <a:latin typeface="黑体" panose="02010609060101010101" pitchFamily="49" charset="-122"/>
              <a:ea typeface="黑体" panose="02010609060101010101" pitchFamily="49" charset="-122"/>
            </a:endParaRPr>
          </a:p>
        </p:txBody>
      </p:sp>
      <p:sp>
        <p:nvSpPr>
          <p:cNvPr id="4" name="文本框 3">
            <a:extLst>
              <a:ext uri="{FF2B5EF4-FFF2-40B4-BE49-F238E27FC236}">
                <a16:creationId xmlns:a16="http://schemas.microsoft.com/office/drawing/2014/main" id="{1EF18EDC-C521-EA83-2DFC-A4D4401FC221}"/>
              </a:ext>
            </a:extLst>
          </p:cNvPr>
          <p:cNvSpPr txBox="1"/>
          <p:nvPr/>
        </p:nvSpPr>
        <p:spPr>
          <a:xfrm>
            <a:off x="328517" y="4993464"/>
            <a:ext cx="11534965" cy="1142620"/>
          </a:xfrm>
          <a:prstGeom prst="rect">
            <a:avLst/>
          </a:prstGeom>
          <a:noFill/>
        </p:spPr>
        <p:txBody>
          <a:bodyPr wrap="square">
            <a:spAutoFit/>
          </a:bodyPr>
          <a:lstStyle/>
          <a:p>
            <a:pPr marL="285750" indent="-285750">
              <a:lnSpc>
                <a:spcPct val="150000"/>
              </a:lnSpc>
              <a:buFont typeface="Wingdings" panose="05000000000000000000" pitchFamily="2" charset="2"/>
              <a:buChar char="u"/>
            </a:pPr>
            <a:r>
              <a:rPr lang="zh-CN" altLang="en-US" sz="1600" dirty="0">
                <a:latin typeface="楷体" panose="02010609060101010101" pitchFamily="49" charset="-122"/>
                <a:ea typeface="楷体" panose="02010609060101010101" pitchFamily="49" charset="-122"/>
              </a:rPr>
              <a:t>目前来看全国产量预计小幅增产，并未出现明显减产现象，但目前销售节奏缓慢。国庆后花生现货市场陷入年内低谷期，导致河南等地农户惜售，目前外出务工人数较多，基层上货不足，客观上具备挺价条件。</a:t>
            </a:r>
            <a:endParaRPr lang="en-US" altLang="zh-CN" sz="1600" dirty="0">
              <a:latin typeface="楷体" panose="02010609060101010101" pitchFamily="49" charset="-122"/>
              <a:ea typeface="楷体" panose="02010609060101010101" pitchFamily="49" charset="-122"/>
            </a:endParaRPr>
          </a:p>
          <a:p>
            <a:pPr marL="285750" indent="-285750">
              <a:lnSpc>
                <a:spcPct val="150000"/>
              </a:lnSpc>
              <a:buFont typeface="Wingdings" panose="05000000000000000000" pitchFamily="2" charset="2"/>
              <a:buChar char="u"/>
            </a:pPr>
            <a:r>
              <a:rPr lang="zh-CN" altLang="en-US" sz="1600" dirty="0">
                <a:latin typeface="楷体" panose="02010609060101010101" pitchFamily="49" charset="-122"/>
                <a:ea typeface="楷体" panose="02010609060101010101" pitchFamily="49" charset="-122"/>
              </a:rPr>
              <a:t>从年度平衡表来看，</a:t>
            </a:r>
            <a:r>
              <a:rPr lang="en-US" altLang="zh-CN" sz="1600" dirty="0">
                <a:latin typeface="楷体" panose="02010609060101010101" pitchFamily="49" charset="-122"/>
                <a:ea typeface="楷体" panose="02010609060101010101" pitchFamily="49" charset="-122"/>
              </a:rPr>
              <a:t>24/25</a:t>
            </a:r>
            <a:r>
              <a:rPr lang="zh-CN" altLang="en-US" sz="1600" dirty="0">
                <a:latin typeface="楷体" panose="02010609060101010101" pitchFamily="49" charset="-122"/>
                <a:ea typeface="楷体" panose="02010609060101010101" pitchFamily="49" charset="-122"/>
              </a:rPr>
              <a:t>年度整体供需料同比增加，但期末库存仍出现上升趋势，因此逢高沽空符合基本面趋势。</a:t>
            </a:r>
            <a:endParaRPr lang="en-US" altLang="zh-CN" sz="1600" dirty="0">
              <a:latin typeface="楷体" panose="02010609060101010101" pitchFamily="49" charset="-122"/>
              <a:ea typeface="楷体" panose="02010609060101010101" pitchFamily="49" charset="-122"/>
            </a:endParaRPr>
          </a:p>
        </p:txBody>
      </p:sp>
      <p:sp>
        <p:nvSpPr>
          <p:cNvPr id="5" name="文本框 4">
            <a:extLst>
              <a:ext uri="{FF2B5EF4-FFF2-40B4-BE49-F238E27FC236}">
                <a16:creationId xmlns:a16="http://schemas.microsoft.com/office/drawing/2014/main" id="{E0C4B946-F1D9-B673-7C3E-F321AE61C7D0}"/>
              </a:ext>
            </a:extLst>
          </p:cNvPr>
          <p:cNvSpPr txBox="1"/>
          <p:nvPr/>
        </p:nvSpPr>
        <p:spPr>
          <a:xfrm>
            <a:off x="336000" y="4653932"/>
            <a:ext cx="5191134" cy="307777"/>
          </a:xfrm>
          <a:prstGeom prst="rect">
            <a:avLst/>
          </a:prstGeom>
          <a:noFill/>
        </p:spPr>
        <p:txBody>
          <a:bodyPr wrap="square" rtlCol="0">
            <a:spAutoFit/>
          </a:bodyPr>
          <a:lstStyle/>
          <a:p>
            <a:r>
              <a:rPr lang="zh-CN" altLang="en-US" sz="1400" dirty="0">
                <a:latin typeface="楷体" panose="02010609060101010101" pitchFamily="49" charset="-122"/>
                <a:ea typeface="楷体" panose="02010609060101010101" pitchFamily="49" charset="-122"/>
              </a:rPr>
              <a:t>来源：花生精英网、国家粮油信息中心，中信建投期货整理</a:t>
            </a:r>
          </a:p>
        </p:txBody>
      </p:sp>
      <p:pic>
        <p:nvPicPr>
          <p:cNvPr id="8" name="图片 7">
            <a:extLst>
              <a:ext uri="{FF2B5EF4-FFF2-40B4-BE49-F238E27FC236}">
                <a16:creationId xmlns:a16="http://schemas.microsoft.com/office/drawing/2014/main" id="{C8115F60-CD11-A8D0-B06B-6389AAB1518B}"/>
              </a:ext>
            </a:extLst>
          </p:cNvPr>
          <p:cNvPicPr>
            <a:picLocks noChangeAspect="1"/>
          </p:cNvPicPr>
          <p:nvPr/>
        </p:nvPicPr>
        <p:blipFill>
          <a:blip r:embed="rId3"/>
          <a:stretch>
            <a:fillRect/>
          </a:stretch>
        </p:blipFill>
        <p:spPr>
          <a:xfrm>
            <a:off x="408001" y="1191023"/>
            <a:ext cx="5687999" cy="3417355"/>
          </a:xfrm>
          <a:prstGeom prst="rect">
            <a:avLst/>
          </a:prstGeom>
        </p:spPr>
      </p:pic>
      <p:sp>
        <p:nvSpPr>
          <p:cNvPr id="11" name="文本框 10">
            <a:extLst>
              <a:ext uri="{FF2B5EF4-FFF2-40B4-BE49-F238E27FC236}">
                <a16:creationId xmlns:a16="http://schemas.microsoft.com/office/drawing/2014/main" id="{14C28CFA-1ACB-E3EC-8E3B-2BC7FF7248E4}"/>
              </a:ext>
            </a:extLst>
          </p:cNvPr>
          <p:cNvSpPr txBox="1"/>
          <p:nvPr/>
        </p:nvSpPr>
        <p:spPr>
          <a:xfrm>
            <a:off x="199518" y="991580"/>
            <a:ext cx="6104964" cy="307777"/>
          </a:xfrm>
          <a:prstGeom prst="rect">
            <a:avLst/>
          </a:prstGeom>
          <a:noFill/>
        </p:spPr>
        <p:txBody>
          <a:bodyPr wrap="square">
            <a:spAutoFit/>
          </a:bodyPr>
          <a:lstStyle/>
          <a:p>
            <a:pPr algn="ctr" rtl="0">
              <a:defRPr sz="1400" b="1" i="0" u="none" strike="noStrike" kern="1200" spc="0" baseline="0">
                <a:solidFill>
                  <a:prstClr val="black">
                    <a:lumMod val="65000"/>
                    <a:lumOff val="35000"/>
                  </a:prstClr>
                </a:solidFill>
                <a:latin typeface="楷体" panose="02010609060101010101" pitchFamily="49" charset="-122"/>
                <a:ea typeface="楷体" panose="02010609060101010101" pitchFamily="49" charset="-122"/>
                <a:cs typeface="+mn-cs"/>
              </a:defRPr>
            </a:pPr>
            <a:r>
              <a:rPr lang="zh-CN" altLang="en-US" sz="1400" b="1" dirty="0"/>
              <a:t>产地余货数量推理（万吨）</a:t>
            </a:r>
            <a:endParaRPr lang="zh-CN" altLang="zh-CN" sz="1400" b="1" dirty="0"/>
          </a:p>
        </p:txBody>
      </p:sp>
      <p:graphicFrame>
        <p:nvGraphicFramePr>
          <p:cNvPr id="12" name="图表 11">
            <a:extLst>
              <a:ext uri="{FF2B5EF4-FFF2-40B4-BE49-F238E27FC236}">
                <a16:creationId xmlns:a16="http://schemas.microsoft.com/office/drawing/2014/main" id="{651E8757-CFCB-6440-25B8-42DFD3A8BEB4}"/>
              </a:ext>
            </a:extLst>
          </p:cNvPr>
          <p:cNvGraphicFramePr>
            <a:graphicFrameLocks/>
          </p:cNvGraphicFramePr>
          <p:nvPr>
            <p:extLst>
              <p:ext uri="{D42A27DB-BD31-4B8C-83A1-F6EECF244321}">
                <p14:modId xmlns:p14="http://schemas.microsoft.com/office/powerpoint/2010/main" val="3270115244"/>
              </p:ext>
            </p:extLst>
          </p:nvPr>
        </p:nvGraphicFramePr>
        <p:xfrm>
          <a:off x="6304481" y="991579"/>
          <a:ext cx="5479517" cy="36623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80492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ChangeArrowheads="1"/>
          </p:cNvSpPr>
          <p:nvPr/>
        </p:nvSpPr>
        <p:spPr bwMode="auto">
          <a:xfrm>
            <a:off x="263352" y="190856"/>
            <a:ext cx="8569325" cy="481799"/>
          </a:xfrm>
          <a:prstGeom prst="rect">
            <a:avLst/>
          </a:prstGeom>
          <a:noFill/>
          <a:ln w="9525">
            <a:noFill/>
            <a:miter lim="800000"/>
          </a:ln>
        </p:spPr>
        <p:txBody>
          <a:bodyPr lIns="91376" tIns="45688" rIns="91376" bIns="45688">
            <a:spAutoFit/>
          </a:bodyPr>
          <a:lstStyle/>
          <a:p>
            <a:pPr marL="341630" indent="-341630" algn="just" defTabSz="955675" eaLnBrk="0" hangingPunct="0">
              <a:lnSpc>
                <a:spcPct val="150000"/>
              </a:lnSpc>
              <a:spcBef>
                <a:spcPct val="50000"/>
              </a:spcBef>
              <a:buClr>
                <a:srgbClr val="262699"/>
              </a:buClr>
              <a:buSzPct val="80000"/>
            </a:pPr>
            <a:r>
              <a:rPr lang="zh-CN" altLang="en-US" sz="2000" b="1" dirty="0">
                <a:latin typeface="黑体" panose="02010609060101010101" pitchFamily="49" charset="-122"/>
                <a:ea typeface="黑体" panose="02010609060101010101" pitchFamily="49" charset="-122"/>
              </a:rPr>
              <a:t>农户“不认卖”的主观因素：价格逼近历史底部</a:t>
            </a:r>
          </a:p>
        </p:txBody>
      </p:sp>
      <p:cxnSp>
        <p:nvCxnSpPr>
          <p:cNvPr id="37" name="直接连接符 36"/>
          <p:cNvCxnSpPr>
            <a:cxnSpLocks/>
          </p:cNvCxnSpPr>
          <p:nvPr/>
        </p:nvCxnSpPr>
        <p:spPr>
          <a:xfrm>
            <a:off x="0" y="785813"/>
            <a:ext cx="1219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灯片编号占位符 1">
            <a:extLst>
              <a:ext uri="{FF2B5EF4-FFF2-40B4-BE49-F238E27FC236}">
                <a16:creationId xmlns:a16="http://schemas.microsoft.com/office/drawing/2014/main" id="{166AFB88-65F6-4F41-8926-BC4B3CD074DD}"/>
              </a:ext>
            </a:extLst>
          </p:cNvPr>
          <p:cNvSpPr>
            <a:spLocks noGrp="1"/>
          </p:cNvSpPr>
          <p:nvPr>
            <p:ph type="sldNum" sz="quarter" idx="12"/>
          </p:nvPr>
        </p:nvSpPr>
        <p:spPr/>
        <p:txBody>
          <a:bodyPr/>
          <a:lstStyle/>
          <a:p>
            <a:fld id="{A5F1C104-22F4-45A7-BD33-A021EDD8C479}" type="slidenum">
              <a:rPr lang="zh-CN" altLang="en-US" smtClean="0">
                <a:latin typeface="黑体" panose="02010609060101010101" pitchFamily="49" charset="-122"/>
                <a:ea typeface="黑体" panose="02010609060101010101" pitchFamily="49" charset="-122"/>
              </a:rPr>
              <a:t>5</a:t>
            </a:fld>
            <a:endParaRPr lang="zh-CN" altLang="en-US" dirty="0">
              <a:latin typeface="黑体" panose="02010609060101010101" pitchFamily="49" charset="-122"/>
              <a:ea typeface="黑体" panose="02010609060101010101" pitchFamily="49" charset="-122"/>
            </a:endParaRPr>
          </a:p>
        </p:txBody>
      </p:sp>
      <p:sp>
        <p:nvSpPr>
          <p:cNvPr id="4" name="文本框 3">
            <a:extLst>
              <a:ext uri="{FF2B5EF4-FFF2-40B4-BE49-F238E27FC236}">
                <a16:creationId xmlns:a16="http://schemas.microsoft.com/office/drawing/2014/main" id="{1EF18EDC-C521-EA83-2DFC-A4D4401FC221}"/>
              </a:ext>
            </a:extLst>
          </p:cNvPr>
          <p:cNvSpPr txBox="1"/>
          <p:nvPr/>
        </p:nvSpPr>
        <p:spPr>
          <a:xfrm>
            <a:off x="407651" y="5026960"/>
            <a:ext cx="10670965" cy="1511952"/>
          </a:xfrm>
          <a:prstGeom prst="rect">
            <a:avLst/>
          </a:prstGeom>
          <a:noFill/>
        </p:spPr>
        <p:txBody>
          <a:bodyPr wrap="square">
            <a:spAutoFit/>
          </a:bodyPr>
          <a:lstStyle/>
          <a:p>
            <a:pPr marL="285750" indent="-285750">
              <a:lnSpc>
                <a:spcPct val="150000"/>
              </a:lnSpc>
              <a:buFont typeface="Wingdings" panose="05000000000000000000" pitchFamily="2" charset="2"/>
              <a:buChar char="u"/>
            </a:pPr>
            <a:r>
              <a:rPr lang="zh-CN" altLang="en-US" sz="1600" dirty="0">
                <a:latin typeface="楷体" panose="02010609060101010101" pitchFamily="49" charset="-122"/>
                <a:ea typeface="楷体" panose="02010609060101010101" pitchFamily="49" charset="-122"/>
              </a:rPr>
              <a:t>河南、辽宁等地部分农户惜售主要基于历史经验和成本考虑。</a:t>
            </a:r>
            <a:r>
              <a:rPr lang="en-US" altLang="zh-CN" sz="1600" dirty="0">
                <a:latin typeface="楷体" panose="02010609060101010101" pitchFamily="49" charset="-122"/>
                <a:ea typeface="楷体" panose="02010609060101010101" pitchFamily="49" charset="-122"/>
              </a:rPr>
              <a:t>10</a:t>
            </a:r>
            <a:r>
              <a:rPr lang="zh-CN" altLang="en-US" sz="1600" dirty="0">
                <a:latin typeface="楷体" panose="02010609060101010101" pitchFamily="49" charset="-122"/>
                <a:ea typeface="楷体" panose="02010609060101010101" pitchFamily="49" charset="-122"/>
              </a:rPr>
              <a:t>月花生现货价格已低于</a:t>
            </a:r>
            <a:r>
              <a:rPr lang="en-US" altLang="zh-CN" sz="1600" dirty="0">
                <a:latin typeface="楷体" panose="02010609060101010101" pitchFamily="49" charset="-122"/>
                <a:ea typeface="楷体" panose="02010609060101010101" pitchFamily="49" charset="-122"/>
              </a:rPr>
              <a:t>23</a:t>
            </a:r>
            <a:r>
              <a:rPr lang="zh-CN" altLang="en-US" sz="1600" dirty="0">
                <a:latin typeface="楷体" panose="02010609060101010101" pitchFamily="49" charset="-122"/>
                <a:ea typeface="楷体" panose="02010609060101010101" pitchFamily="49" charset="-122"/>
              </a:rPr>
              <a:t>年，并朝</a:t>
            </a:r>
            <a:r>
              <a:rPr lang="en-US" altLang="zh-CN" sz="1600" dirty="0">
                <a:latin typeface="楷体" panose="02010609060101010101" pitchFamily="49" charset="-122"/>
                <a:ea typeface="楷体" panose="02010609060101010101" pitchFamily="49" charset="-122"/>
              </a:rPr>
              <a:t>2017-2018</a:t>
            </a:r>
            <a:r>
              <a:rPr lang="zh-CN" altLang="en-US" sz="1600" dirty="0">
                <a:latin typeface="楷体" panose="02010609060101010101" pitchFamily="49" charset="-122"/>
                <a:ea typeface="楷体" panose="02010609060101010101" pitchFamily="49" charset="-122"/>
              </a:rPr>
              <a:t>年历史低点靠近。</a:t>
            </a:r>
            <a:r>
              <a:rPr lang="en-US" altLang="zh-CN" sz="1600" dirty="0">
                <a:latin typeface="楷体" panose="02010609060101010101" pitchFamily="49" charset="-122"/>
                <a:ea typeface="楷体" panose="02010609060101010101" pitchFamily="49" charset="-122"/>
              </a:rPr>
              <a:t>11</a:t>
            </a:r>
            <a:r>
              <a:rPr lang="zh-CN" altLang="en-US" sz="1600" dirty="0">
                <a:latin typeface="楷体" panose="02010609060101010101" pitchFamily="49" charset="-122"/>
                <a:ea typeface="楷体" panose="02010609060101010101" pitchFamily="49" charset="-122"/>
              </a:rPr>
              <a:t>月期间现货价格反弹超越</a:t>
            </a:r>
            <a:r>
              <a:rPr lang="en-US" altLang="zh-CN" sz="1600" dirty="0">
                <a:latin typeface="楷体" panose="02010609060101010101" pitchFamily="49" charset="-122"/>
                <a:ea typeface="楷体" panose="02010609060101010101" pitchFamily="49" charset="-122"/>
              </a:rPr>
              <a:t>23</a:t>
            </a:r>
            <a:r>
              <a:rPr lang="zh-CN" altLang="en-US" sz="1600" dirty="0">
                <a:latin typeface="楷体" panose="02010609060101010101" pitchFamily="49" charset="-122"/>
                <a:ea typeface="楷体" panose="02010609060101010101" pitchFamily="49" charset="-122"/>
              </a:rPr>
              <a:t>年同期，但仍处于历史偏低位置。以当前价格出售农户仍有利润，但整体收入偏低。</a:t>
            </a:r>
            <a:endParaRPr lang="en-US" altLang="zh-CN" sz="1600" dirty="0">
              <a:latin typeface="楷体" panose="02010609060101010101" pitchFamily="49" charset="-122"/>
              <a:ea typeface="楷体" panose="02010609060101010101" pitchFamily="49" charset="-122"/>
            </a:endParaRPr>
          </a:p>
          <a:p>
            <a:pPr marL="285750" indent="-285750">
              <a:lnSpc>
                <a:spcPct val="150000"/>
              </a:lnSpc>
              <a:buFont typeface="Wingdings" panose="05000000000000000000" pitchFamily="2" charset="2"/>
              <a:buChar char="u"/>
            </a:pPr>
            <a:r>
              <a:rPr lang="zh-CN" altLang="en-US" sz="1600" dirty="0">
                <a:latin typeface="楷体" panose="02010609060101010101" pitchFamily="49" charset="-122"/>
                <a:ea typeface="楷体" panose="02010609060101010101" pitchFamily="49" charset="-122"/>
              </a:rPr>
              <a:t>逢高沽空符合基本面逻辑，但从估值来看目前市场对下方成本支撑较有信心。</a:t>
            </a:r>
            <a:endParaRPr lang="en-US" altLang="zh-CN" sz="1600" dirty="0">
              <a:latin typeface="楷体" panose="02010609060101010101" pitchFamily="49" charset="-122"/>
              <a:ea typeface="楷体" panose="02010609060101010101" pitchFamily="49" charset="-122"/>
            </a:endParaRPr>
          </a:p>
        </p:txBody>
      </p:sp>
      <p:sp>
        <p:nvSpPr>
          <p:cNvPr id="5" name="文本框 4">
            <a:extLst>
              <a:ext uri="{FF2B5EF4-FFF2-40B4-BE49-F238E27FC236}">
                <a16:creationId xmlns:a16="http://schemas.microsoft.com/office/drawing/2014/main" id="{E0C4B946-F1D9-B673-7C3E-F321AE61C7D0}"/>
              </a:ext>
            </a:extLst>
          </p:cNvPr>
          <p:cNvSpPr txBox="1"/>
          <p:nvPr/>
        </p:nvSpPr>
        <p:spPr>
          <a:xfrm>
            <a:off x="336000" y="4653932"/>
            <a:ext cx="5191134" cy="307777"/>
          </a:xfrm>
          <a:prstGeom prst="rect">
            <a:avLst/>
          </a:prstGeom>
          <a:noFill/>
        </p:spPr>
        <p:txBody>
          <a:bodyPr wrap="square" rtlCol="0">
            <a:spAutoFit/>
          </a:bodyPr>
          <a:lstStyle/>
          <a:p>
            <a:r>
              <a:rPr lang="zh-CN" altLang="en-US" sz="1400" dirty="0">
                <a:latin typeface="楷体" panose="02010609060101010101" pitchFamily="49" charset="-122"/>
                <a:ea typeface="楷体" panose="02010609060101010101" pitchFamily="49" charset="-122"/>
              </a:rPr>
              <a:t>来源：我的农产品网，中信建投期货整理</a:t>
            </a:r>
          </a:p>
        </p:txBody>
      </p:sp>
      <p:pic>
        <p:nvPicPr>
          <p:cNvPr id="7" name="图片 6">
            <a:extLst>
              <a:ext uri="{FF2B5EF4-FFF2-40B4-BE49-F238E27FC236}">
                <a16:creationId xmlns:a16="http://schemas.microsoft.com/office/drawing/2014/main" id="{A8842A12-4CE3-2BA9-A3D0-D22042BEF45B}"/>
              </a:ext>
            </a:extLst>
          </p:cNvPr>
          <p:cNvPicPr>
            <a:picLocks noChangeAspect="1"/>
          </p:cNvPicPr>
          <p:nvPr/>
        </p:nvPicPr>
        <p:blipFill>
          <a:blip r:embed="rId3"/>
          <a:stretch>
            <a:fillRect/>
          </a:stretch>
        </p:blipFill>
        <p:spPr>
          <a:xfrm>
            <a:off x="7032000" y="1024131"/>
            <a:ext cx="4168725" cy="3467621"/>
          </a:xfrm>
          <a:prstGeom prst="rect">
            <a:avLst/>
          </a:prstGeom>
        </p:spPr>
      </p:pic>
      <p:graphicFrame>
        <p:nvGraphicFramePr>
          <p:cNvPr id="8" name="图表 7">
            <a:extLst>
              <a:ext uri="{FF2B5EF4-FFF2-40B4-BE49-F238E27FC236}">
                <a16:creationId xmlns:a16="http://schemas.microsoft.com/office/drawing/2014/main" id="{98CF37C7-AA9F-C31B-531D-7077B5F52948}"/>
              </a:ext>
            </a:extLst>
          </p:cNvPr>
          <p:cNvGraphicFramePr>
            <a:graphicFrameLocks/>
          </p:cNvGraphicFramePr>
          <p:nvPr>
            <p:extLst>
              <p:ext uri="{D42A27DB-BD31-4B8C-83A1-F6EECF244321}">
                <p14:modId xmlns:p14="http://schemas.microsoft.com/office/powerpoint/2010/main" val="18619074"/>
              </p:ext>
            </p:extLst>
          </p:nvPr>
        </p:nvGraphicFramePr>
        <p:xfrm>
          <a:off x="549950" y="981001"/>
          <a:ext cx="5191134" cy="35597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79449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88F89-3743-B340-F27A-8342B4502B79}"/>
            </a:ext>
          </a:extLst>
        </p:cNvPr>
        <p:cNvGrpSpPr/>
        <p:nvPr/>
      </p:nvGrpSpPr>
      <p:grpSpPr>
        <a:xfrm>
          <a:off x="0" y="0"/>
          <a:ext cx="0" cy="0"/>
          <a:chOff x="0" y="0"/>
          <a:chExt cx="0" cy="0"/>
        </a:xfrm>
      </p:grpSpPr>
      <p:sp>
        <p:nvSpPr>
          <p:cNvPr id="25601" name="Rectangle 2">
            <a:extLst>
              <a:ext uri="{FF2B5EF4-FFF2-40B4-BE49-F238E27FC236}">
                <a16:creationId xmlns:a16="http://schemas.microsoft.com/office/drawing/2014/main" id="{D99A4638-4AD3-194B-82AB-5F622D4C535B}"/>
              </a:ext>
            </a:extLst>
          </p:cNvPr>
          <p:cNvSpPr>
            <a:spLocks noChangeArrowheads="1"/>
          </p:cNvSpPr>
          <p:nvPr/>
        </p:nvSpPr>
        <p:spPr bwMode="auto">
          <a:xfrm>
            <a:off x="263352" y="190856"/>
            <a:ext cx="8569325" cy="481799"/>
          </a:xfrm>
          <a:prstGeom prst="rect">
            <a:avLst/>
          </a:prstGeom>
          <a:noFill/>
          <a:ln w="9525">
            <a:noFill/>
            <a:miter lim="800000"/>
          </a:ln>
        </p:spPr>
        <p:txBody>
          <a:bodyPr lIns="91376" tIns="45688" rIns="91376" bIns="45688">
            <a:spAutoFit/>
          </a:bodyPr>
          <a:lstStyle/>
          <a:p>
            <a:pPr marL="341630" indent="-341630" algn="just" defTabSz="955675" eaLnBrk="0" hangingPunct="0">
              <a:lnSpc>
                <a:spcPct val="150000"/>
              </a:lnSpc>
              <a:spcBef>
                <a:spcPct val="50000"/>
              </a:spcBef>
              <a:buClr>
                <a:srgbClr val="262699"/>
              </a:buClr>
              <a:buSzPct val="80000"/>
            </a:pPr>
            <a:r>
              <a:rPr lang="zh-CN" altLang="en-US" sz="2000" b="1" dirty="0">
                <a:latin typeface="黑体" panose="02010609060101010101" pitchFamily="49" charset="-122"/>
                <a:ea typeface="黑体" panose="02010609060101010101" pitchFamily="49" charset="-122"/>
              </a:rPr>
              <a:t>农户“不认卖”的客观因素：东北干货上市不达预期</a:t>
            </a:r>
          </a:p>
        </p:txBody>
      </p:sp>
      <p:cxnSp>
        <p:nvCxnSpPr>
          <p:cNvPr id="37" name="直接连接符 36">
            <a:extLst>
              <a:ext uri="{FF2B5EF4-FFF2-40B4-BE49-F238E27FC236}">
                <a16:creationId xmlns:a16="http://schemas.microsoft.com/office/drawing/2014/main" id="{FAB909C2-037D-5652-431E-8A52727B69E8}"/>
              </a:ext>
            </a:extLst>
          </p:cNvPr>
          <p:cNvCxnSpPr>
            <a:cxnSpLocks/>
          </p:cNvCxnSpPr>
          <p:nvPr/>
        </p:nvCxnSpPr>
        <p:spPr>
          <a:xfrm>
            <a:off x="0" y="785813"/>
            <a:ext cx="1219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灯片编号占位符 1">
            <a:extLst>
              <a:ext uri="{FF2B5EF4-FFF2-40B4-BE49-F238E27FC236}">
                <a16:creationId xmlns:a16="http://schemas.microsoft.com/office/drawing/2014/main" id="{AF26CC0F-6F3C-D4A1-A1E1-961BC37A264F}"/>
              </a:ext>
            </a:extLst>
          </p:cNvPr>
          <p:cNvSpPr>
            <a:spLocks noGrp="1"/>
          </p:cNvSpPr>
          <p:nvPr>
            <p:ph type="sldNum" sz="quarter" idx="12"/>
          </p:nvPr>
        </p:nvSpPr>
        <p:spPr/>
        <p:txBody>
          <a:bodyPr/>
          <a:lstStyle/>
          <a:p>
            <a:fld id="{A5F1C104-22F4-45A7-BD33-A021EDD8C479}" type="slidenum">
              <a:rPr lang="zh-CN" altLang="en-US" smtClean="0">
                <a:latin typeface="黑体" panose="02010609060101010101" pitchFamily="49" charset="-122"/>
                <a:ea typeface="黑体" panose="02010609060101010101" pitchFamily="49" charset="-122"/>
              </a:rPr>
              <a:t>6</a:t>
            </a:fld>
            <a:endParaRPr lang="zh-CN" altLang="en-US" dirty="0">
              <a:latin typeface="黑体" panose="02010609060101010101" pitchFamily="49" charset="-122"/>
              <a:ea typeface="黑体" panose="02010609060101010101" pitchFamily="49" charset="-122"/>
            </a:endParaRPr>
          </a:p>
        </p:txBody>
      </p:sp>
      <p:sp>
        <p:nvSpPr>
          <p:cNvPr id="4" name="文本框 3">
            <a:extLst>
              <a:ext uri="{FF2B5EF4-FFF2-40B4-BE49-F238E27FC236}">
                <a16:creationId xmlns:a16="http://schemas.microsoft.com/office/drawing/2014/main" id="{234B1EFD-D814-4634-0231-DAFB775D681A}"/>
              </a:ext>
            </a:extLst>
          </p:cNvPr>
          <p:cNvSpPr txBox="1"/>
          <p:nvPr/>
        </p:nvSpPr>
        <p:spPr>
          <a:xfrm>
            <a:off x="407651" y="5026960"/>
            <a:ext cx="10670965" cy="1511952"/>
          </a:xfrm>
          <a:prstGeom prst="rect">
            <a:avLst/>
          </a:prstGeom>
          <a:noFill/>
        </p:spPr>
        <p:txBody>
          <a:bodyPr wrap="square">
            <a:spAutoFit/>
          </a:bodyPr>
          <a:lstStyle/>
          <a:p>
            <a:pPr marL="285750" indent="-285750">
              <a:lnSpc>
                <a:spcPct val="150000"/>
              </a:lnSpc>
              <a:buFont typeface="Wingdings" panose="05000000000000000000" pitchFamily="2" charset="2"/>
              <a:buChar char="u"/>
            </a:pPr>
            <a:r>
              <a:rPr lang="zh-CN" altLang="en-US" sz="1600" dirty="0">
                <a:latin typeface="楷体" panose="02010609060101010101" pitchFamily="49" charset="-122"/>
                <a:ea typeface="楷体" panose="02010609060101010101" pitchFamily="49" charset="-122"/>
              </a:rPr>
              <a:t>东北干货上市不达预期构成</a:t>
            </a:r>
            <a:r>
              <a:rPr lang="en-US" altLang="zh-CN" sz="1600" dirty="0">
                <a:latin typeface="楷体" panose="02010609060101010101" pitchFamily="49" charset="-122"/>
                <a:ea typeface="楷体" panose="02010609060101010101" pitchFamily="49" charset="-122"/>
              </a:rPr>
              <a:t>11</a:t>
            </a:r>
            <a:r>
              <a:rPr lang="zh-CN" altLang="en-US" sz="1600" dirty="0">
                <a:latin typeface="楷体" panose="02010609060101010101" pitchFamily="49" charset="-122"/>
                <a:ea typeface="楷体" panose="02010609060101010101" pitchFamily="49" charset="-122"/>
              </a:rPr>
              <a:t>月期间挺价的客观条件。国庆前后吉林等地快速降温，导致农户提前采摘花生，含水量偏大，不符合销区要求，目前处于晾晒或贮藏之中，市场供应尤其是商品米短期内有所不足。</a:t>
            </a:r>
            <a:endParaRPr lang="en-US" altLang="zh-CN" sz="1600" dirty="0">
              <a:latin typeface="楷体" panose="02010609060101010101" pitchFamily="49" charset="-122"/>
              <a:ea typeface="楷体" panose="02010609060101010101" pitchFamily="49" charset="-122"/>
            </a:endParaRPr>
          </a:p>
          <a:p>
            <a:pPr marL="285750" indent="-285750">
              <a:lnSpc>
                <a:spcPct val="150000"/>
              </a:lnSpc>
              <a:buFont typeface="Wingdings" panose="05000000000000000000" pitchFamily="2" charset="2"/>
              <a:buChar char="u"/>
            </a:pPr>
            <a:r>
              <a:rPr lang="zh-CN" altLang="en-US" sz="1600" dirty="0">
                <a:latin typeface="楷体" panose="02010609060101010101" pitchFamily="49" charset="-122"/>
                <a:ea typeface="楷体" panose="02010609060101010101" pitchFamily="49" charset="-122"/>
              </a:rPr>
              <a:t>预计东北地区本年度上量节奏推迟，卖压或推迟到年后，但从目前来看</a:t>
            </a:r>
            <a:r>
              <a:rPr lang="en-US" altLang="zh-CN" sz="1600" dirty="0">
                <a:latin typeface="楷体" panose="02010609060101010101" pitchFamily="49" charset="-122"/>
                <a:ea typeface="楷体" panose="02010609060101010101" pitchFamily="49" charset="-122"/>
              </a:rPr>
              <a:t>12</a:t>
            </a:r>
            <a:r>
              <a:rPr lang="zh-CN" altLang="en-US" sz="1600" dirty="0">
                <a:latin typeface="楷体" panose="02010609060101010101" pitchFamily="49" charset="-122"/>
                <a:ea typeface="楷体" panose="02010609060101010101" pitchFamily="49" charset="-122"/>
              </a:rPr>
              <a:t>月吉林高温</a:t>
            </a:r>
            <a:r>
              <a:rPr lang="en-US" altLang="zh-CN" sz="1600" dirty="0">
                <a:latin typeface="楷体" panose="02010609060101010101" pitchFamily="49" charset="-122"/>
                <a:ea typeface="楷体" panose="02010609060101010101" pitchFamily="49" charset="-122"/>
              </a:rPr>
              <a:t>/</a:t>
            </a:r>
            <a:r>
              <a:rPr lang="zh-CN" altLang="en-US" sz="1600" dirty="0">
                <a:latin typeface="楷体" panose="02010609060101010101" pitchFamily="49" charset="-122"/>
                <a:ea typeface="楷体" panose="02010609060101010101" pitchFamily="49" charset="-122"/>
              </a:rPr>
              <a:t>低温预计均高于历史均值，不排除后期上货改善的可能性，因此对于反弹上涨行情我们依然持谨慎态度。</a:t>
            </a:r>
            <a:endParaRPr lang="en-US" altLang="zh-CN" sz="1600" dirty="0">
              <a:latin typeface="楷体" panose="02010609060101010101" pitchFamily="49" charset="-122"/>
              <a:ea typeface="楷体" panose="02010609060101010101" pitchFamily="49" charset="-122"/>
            </a:endParaRPr>
          </a:p>
        </p:txBody>
      </p:sp>
      <p:sp>
        <p:nvSpPr>
          <p:cNvPr id="5" name="文本框 4">
            <a:extLst>
              <a:ext uri="{FF2B5EF4-FFF2-40B4-BE49-F238E27FC236}">
                <a16:creationId xmlns:a16="http://schemas.microsoft.com/office/drawing/2014/main" id="{2B2D4F0C-7AA4-A667-ECAA-8652F193C861}"/>
              </a:ext>
            </a:extLst>
          </p:cNvPr>
          <p:cNvSpPr txBox="1"/>
          <p:nvPr/>
        </p:nvSpPr>
        <p:spPr>
          <a:xfrm>
            <a:off x="336000" y="4653932"/>
            <a:ext cx="5191134" cy="307777"/>
          </a:xfrm>
          <a:prstGeom prst="rect">
            <a:avLst/>
          </a:prstGeom>
          <a:noFill/>
        </p:spPr>
        <p:txBody>
          <a:bodyPr wrap="square" rtlCol="0">
            <a:spAutoFit/>
          </a:bodyPr>
          <a:lstStyle/>
          <a:p>
            <a:r>
              <a:rPr lang="zh-CN" altLang="en-US" sz="1400" dirty="0">
                <a:latin typeface="楷体" panose="02010609060101010101" pitchFamily="49" charset="-122"/>
                <a:ea typeface="楷体" panose="02010609060101010101" pitchFamily="49" charset="-122"/>
              </a:rPr>
              <a:t>来源：花生精英网、中国天气网，中信建投期货整理</a:t>
            </a:r>
          </a:p>
        </p:txBody>
      </p:sp>
      <p:graphicFrame>
        <p:nvGraphicFramePr>
          <p:cNvPr id="3" name="图表 2">
            <a:extLst>
              <a:ext uri="{FF2B5EF4-FFF2-40B4-BE49-F238E27FC236}">
                <a16:creationId xmlns:a16="http://schemas.microsoft.com/office/drawing/2014/main" id="{4F0F0FD0-E9E5-9AE8-25A1-ECDE2CA707DF}"/>
              </a:ext>
            </a:extLst>
          </p:cNvPr>
          <p:cNvGraphicFramePr>
            <a:graphicFrameLocks/>
          </p:cNvGraphicFramePr>
          <p:nvPr>
            <p:extLst>
              <p:ext uri="{D42A27DB-BD31-4B8C-83A1-F6EECF244321}">
                <p14:modId xmlns:p14="http://schemas.microsoft.com/office/powerpoint/2010/main" val="3167989827"/>
              </p:ext>
            </p:extLst>
          </p:nvPr>
        </p:nvGraphicFramePr>
        <p:xfrm>
          <a:off x="480000" y="981001"/>
          <a:ext cx="5322877" cy="3559771"/>
        </p:xfrm>
        <a:graphic>
          <a:graphicData uri="http://schemas.openxmlformats.org/drawingml/2006/chart">
            <c:chart xmlns:c="http://schemas.openxmlformats.org/drawingml/2006/chart" xmlns:r="http://schemas.openxmlformats.org/officeDocument/2006/relationships" r:id="rId3"/>
          </a:graphicData>
        </a:graphic>
      </p:graphicFrame>
      <p:pic>
        <p:nvPicPr>
          <p:cNvPr id="7" name="图片 6">
            <a:extLst>
              <a:ext uri="{FF2B5EF4-FFF2-40B4-BE49-F238E27FC236}">
                <a16:creationId xmlns:a16="http://schemas.microsoft.com/office/drawing/2014/main" id="{CE65CDDC-3C0D-3125-7CAF-4CF2A7C6B214}"/>
              </a:ext>
            </a:extLst>
          </p:cNvPr>
          <p:cNvPicPr>
            <a:picLocks noChangeAspect="1"/>
          </p:cNvPicPr>
          <p:nvPr/>
        </p:nvPicPr>
        <p:blipFill>
          <a:blip r:embed="rId4"/>
          <a:stretch>
            <a:fillRect/>
          </a:stretch>
        </p:blipFill>
        <p:spPr>
          <a:xfrm>
            <a:off x="6360676" y="1427084"/>
            <a:ext cx="5322877" cy="3113686"/>
          </a:xfrm>
          <a:prstGeom prst="rect">
            <a:avLst/>
          </a:prstGeom>
        </p:spPr>
      </p:pic>
      <p:sp>
        <p:nvSpPr>
          <p:cNvPr id="9" name="文本框 8">
            <a:extLst>
              <a:ext uri="{FF2B5EF4-FFF2-40B4-BE49-F238E27FC236}">
                <a16:creationId xmlns:a16="http://schemas.microsoft.com/office/drawing/2014/main" id="{763EE2FD-A0B9-43F5-427C-1E22BF4190FE}"/>
              </a:ext>
            </a:extLst>
          </p:cNvPr>
          <p:cNvSpPr txBox="1"/>
          <p:nvPr/>
        </p:nvSpPr>
        <p:spPr>
          <a:xfrm>
            <a:off x="6096000" y="1026620"/>
            <a:ext cx="6104964" cy="313932"/>
          </a:xfrm>
          <a:prstGeom prst="rect">
            <a:avLst/>
          </a:prstGeom>
          <a:noFill/>
        </p:spPr>
        <p:txBody>
          <a:bodyPr wrap="square">
            <a:spAutoFit/>
          </a:bodyPr>
          <a:lstStyle/>
          <a:p>
            <a:pPr algn="ctr" rtl="0">
              <a:defRPr sz="1440" b="1" i="0" u="none" strike="noStrike" kern="1200" spc="0" baseline="0">
                <a:solidFill>
                  <a:prstClr val="black">
                    <a:lumMod val="65000"/>
                    <a:lumOff val="35000"/>
                  </a:prstClr>
                </a:solidFill>
                <a:latin typeface="楷体" panose="02010609060101010101" pitchFamily="49" charset="-122"/>
                <a:ea typeface="楷体" panose="02010609060101010101" pitchFamily="49" charset="-122"/>
                <a:cs typeface="+mn-cs"/>
              </a:defRPr>
            </a:pPr>
            <a:r>
              <a:rPr lang="zh-CN" altLang="zh-CN" b="1" dirty="0"/>
              <a:t>吉林</a:t>
            </a:r>
            <a:r>
              <a:rPr lang="zh-CN" altLang="en-US" b="1" dirty="0"/>
              <a:t>省</a:t>
            </a:r>
            <a:r>
              <a:rPr lang="en-US" altLang="zh-CN" b="1" dirty="0"/>
              <a:t>12</a:t>
            </a:r>
            <a:r>
              <a:rPr lang="zh-CN" altLang="en-US" b="1" dirty="0"/>
              <a:t>月气温预报（℃）</a:t>
            </a:r>
            <a:endParaRPr lang="zh-CN" altLang="zh-CN" b="1" dirty="0"/>
          </a:p>
        </p:txBody>
      </p:sp>
    </p:spTree>
    <p:extLst>
      <p:ext uri="{BB962C8B-B14F-4D97-AF65-F5344CB8AC3E}">
        <p14:creationId xmlns:p14="http://schemas.microsoft.com/office/powerpoint/2010/main" val="360399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ChangeArrowheads="1"/>
          </p:cNvSpPr>
          <p:nvPr/>
        </p:nvSpPr>
        <p:spPr bwMode="auto">
          <a:xfrm>
            <a:off x="263352" y="190856"/>
            <a:ext cx="8569325" cy="481799"/>
          </a:xfrm>
          <a:prstGeom prst="rect">
            <a:avLst/>
          </a:prstGeom>
          <a:noFill/>
          <a:ln w="9525">
            <a:noFill/>
            <a:miter lim="800000"/>
          </a:ln>
        </p:spPr>
        <p:txBody>
          <a:bodyPr lIns="91376" tIns="45688" rIns="91376" bIns="45688">
            <a:spAutoFit/>
          </a:bodyPr>
          <a:lstStyle/>
          <a:p>
            <a:pPr marL="341630" indent="-341630" algn="just" defTabSz="955675" eaLnBrk="0" hangingPunct="0">
              <a:lnSpc>
                <a:spcPct val="150000"/>
              </a:lnSpc>
              <a:spcBef>
                <a:spcPct val="50000"/>
              </a:spcBef>
              <a:buClr>
                <a:srgbClr val="262699"/>
              </a:buClr>
              <a:buSzPct val="80000"/>
            </a:pPr>
            <a:r>
              <a:rPr lang="zh-CN" altLang="en-US" sz="2000" b="1" dirty="0">
                <a:latin typeface="黑体" panose="02010609060101010101" pitchFamily="49" charset="-122"/>
                <a:ea typeface="黑体" panose="02010609060101010101" pitchFamily="49" charset="-122"/>
              </a:rPr>
              <a:t>基层挺价导致到货数量不达预期</a:t>
            </a:r>
          </a:p>
        </p:txBody>
      </p:sp>
      <p:cxnSp>
        <p:nvCxnSpPr>
          <p:cNvPr id="37" name="直接连接符 36"/>
          <p:cNvCxnSpPr>
            <a:cxnSpLocks/>
          </p:cNvCxnSpPr>
          <p:nvPr/>
        </p:nvCxnSpPr>
        <p:spPr>
          <a:xfrm>
            <a:off x="0" y="785813"/>
            <a:ext cx="1219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灯片编号占位符 1">
            <a:extLst>
              <a:ext uri="{FF2B5EF4-FFF2-40B4-BE49-F238E27FC236}">
                <a16:creationId xmlns:a16="http://schemas.microsoft.com/office/drawing/2014/main" id="{166AFB88-65F6-4F41-8926-BC4B3CD074DD}"/>
              </a:ext>
            </a:extLst>
          </p:cNvPr>
          <p:cNvSpPr>
            <a:spLocks noGrp="1"/>
          </p:cNvSpPr>
          <p:nvPr>
            <p:ph type="sldNum" sz="quarter" idx="12"/>
          </p:nvPr>
        </p:nvSpPr>
        <p:spPr/>
        <p:txBody>
          <a:bodyPr/>
          <a:lstStyle/>
          <a:p>
            <a:fld id="{A5F1C104-22F4-45A7-BD33-A021EDD8C479}" type="slidenum">
              <a:rPr lang="zh-CN" altLang="en-US" smtClean="0">
                <a:latin typeface="黑体" panose="02010609060101010101" pitchFamily="49" charset="-122"/>
                <a:ea typeface="黑体" panose="02010609060101010101" pitchFamily="49" charset="-122"/>
              </a:rPr>
              <a:t>7</a:t>
            </a:fld>
            <a:endParaRPr lang="zh-CN" altLang="en-US" dirty="0">
              <a:latin typeface="黑体" panose="02010609060101010101" pitchFamily="49" charset="-122"/>
              <a:ea typeface="黑体" panose="02010609060101010101" pitchFamily="49" charset="-122"/>
            </a:endParaRPr>
          </a:p>
        </p:txBody>
      </p:sp>
      <p:sp>
        <p:nvSpPr>
          <p:cNvPr id="4" name="文本框 3">
            <a:extLst>
              <a:ext uri="{FF2B5EF4-FFF2-40B4-BE49-F238E27FC236}">
                <a16:creationId xmlns:a16="http://schemas.microsoft.com/office/drawing/2014/main" id="{1EF18EDC-C521-EA83-2DFC-A4D4401FC221}"/>
              </a:ext>
            </a:extLst>
          </p:cNvPr>
          <p:cNvSpPr txBox="1"/>
          <p:nvPr/>
        </p:nvSpPr>
        <p:spPr>
          <a:xfrm>
            <a:off x="408000" y="4894504"/>
            <a:ext cx="10512000" cy="1511952"/>
          </a:xfrm>
          <a:prstGeom prst="rect">
            <a:avLst/>
          </a:prstGeom>
          <a:noFill/>
        </p:spPr>
        <p:txBody>
          <a:bodyPr wrap="square">
            <a:spAutoFit/>
          </a:bodyPr>
          <a:lstStyle/>
          <a:p>
            <a:pPr marL="285750" indent="-285750">
              <a:lnSpc>
                <a:spcPct val="150000"/>
              </a:lnSpc>
              <a:buFont typeface="Wingdings" panose="05000000000000000000" pitchFamily="2" charset="2"/>
              <a:buChar char="u"/>
            </a:pPr>
            <a:r>
              <a:rPr lang="en-US" altLang="zh-CN" sz="1600" dirty="0">
                <a:latin typeface="楷体" panose="02010609060101010101" pitchFamily="49" charset="-122"/>
                <a:ea typeface="楷体" panose="02010609060101010101" pitchFamily="49" charset="-122"/>
              </a:rPr>
              <a:t>11</a:t>
            </a:r>
            <a:r>
              <a:rPr lang="zh-CN" altLang="en-US" sz="1600" dirty="0">
                <a:latin typeface="楷体" panose="02010609060101010101" pitchFamily="49" charset="-122"/>
                <a:ea typeface="楷体" panose="02010609060101010101" pitchFamily="49" charset="-122"/>
              </a:rPr>
              <a:t>月油料米上量整体慢于前期估计，且近期同比少于</a:t>
            </a:r>
            <a:r>
              <a:rPr lang="en-US" altLang="zh-CN" sz="1600" dirty="0">
                <a:latin typeface="楷体" panose="02010609060101010101" pitchFamily="49" charset="-122"/>
                <a:ea typeface="楷体" panose="02010609060101010101" pitchFamily="49" charset="-122"/>
              </a:rPr>
              <a:t>23/24</a:t>
            </a:r>
            <a:r>
              <a:rPr lang="zh-CN" altLang="en-US" sz="1600" dirty="0">
                <a:latin typeface="楷体" panose="02010609060101010101" pitchFamily="49" charset="-122"/>
                <a:ea typeface="楷体" panose="02010609060101010101" pitchFamily="49" charset="-122"/>
              </a:rPr>
              <a:t>产季。到货偏少主要是基层挺价而贸易商、油厂接受意愿不足导致，我们预计</a:t>
            </a:r>
            <a:r>
              <a:rPr lang="en-US" altLang="zh-CN" sz="1600" dirty="0">
                <a:latin typeface="楷体" panose="02010609060101010101" pitchFamily="49" charset="-122"/>
                <a:ea typeface="楷体" panose="02010609060101010101" pitchFamily="49" charset="-122"/>
              </a:rPr>
              <a:t>11-12</a:t>
            </a:r>
            <a:r>
              <a:rPr lang="zh-CN" altLang="en-US" sz="1600" dirty="0">
                <a:latin typeface="楷体" panose="02010609060101010101" pitchFamily="49" charset="-122"/>
                <a:ea typeface="楷体" panose="02010609060101010101" pitchFamily="49" charset="-122"/>
              </a:rPr>
              <a:t>月油厂到货数量或略好与</a:t>
            </a:r>
            <a:r>
              <a:rPr lang="en-US" altLang="zh-CN" sz="1600" dirty="0">
                <a:latin typeface="楷体" panose="02010609060101010101" pitchFamily="49" charset="-122"/>
                <a:ea typeface="楷体" panose="02010609060101010101" pitchFamily="49" charset="-122"/>
              </a:rPr>
              <a:t>23/24</a:t>
            </a:r>
            <a:r>
              <a:rPr lang="zh-CN" altLang="en-US" sz="1600" dirty="0">
                <a:latin typeface="楷体" panose="02010609060101010101" pitchFamily="49" charset="-122"/>
                <a:ea typeface="楷体" panose="02010609060101010101" pitchFamily="49" charset="-122"/>
              </a:rPr>
              <a:t>产季，而</a:t>
            </a:r>
            <a:r>
              <a:rPr lang="en-US" altLang="zh-CN" sz="1600" dirty="0">
                <a:latin typeface="楷体" panose="02010609060101010101" pitchFamily="49" charset="-122"/>
                <a:ea typeface="楷体" panose="02010609060101010101" pitchFamily="49" charset="-122"/>
              </a:rPr>
              <a:t>1</a:t>
            </a:r>
            <a:r>
              <a:rPr lang="zh-CN" altLang="en-US" sz="1600" dirty="0">
                <a:latin typeface="楷体" panose="02010609060101010101" pitchFamily="49" charset="-122"/>
                <a:ea typeface="楷体" panose="02010609060101010101" pitchFamily="49" charset="-122"/>
              </a:rPr>
              <a:t>月到货数量将同比偏少，理由是</a:t>
            </a:r>
            <a:r>
              <a:rPr lang="en-US" altLang="zh-CN" sz="1600" dirty="0">
                <a:latin typeface="楷体" panose="02010609060101010101" pitchFamily="49" charset="-122"/>
                <a:ea typeface="楷体" panose="02010609060101010101" pitchFamily="49" charset="-122"/>
              </a:rPr>
              <a:t>25</a:t>
            </a:r>
            <a:r>
              <a:rPr lang="zh-CN" altLang="en-US" sz="1600" dirty="0">
                <a:latin typeface="楷体" panose="02010609060101010101" pitchFamily="49" charset="-122"/>
                <a:ea typeface="楷体" panose="02010609060101010101" pitchFamily="49" charset="-122"/>
              </a:rPr>
              <a:t>年春节节点提前，油厂备货节奏或改变。</a:t>
            </a:r>
            <a:endParaRPr lang="en-US" altLang="zh-CN" sz="1600" dirty="0">
              <a:latin typeface="楷体" panose="02010609060101010101" pitchFamily="49" charset="-122"/>
              <a:ea typeface="楷体" panose="02010609060101010101" pitchFamily="49" charset="-122"/>
            </a:endParaRPr>
          </a:p>
          <a:p>
            <a:pPr marL="285750" indent="-285750">
              <a:lnSpc>
                <a:spcPct val="150000"/>
              </a:lnSpc>
              <a:buFont typeface="Wingdings" panose="05000000000000000000" pitchFamily="2" charset="2"/>
              <a:buChar char="u"/>
            </a:pPr>
            <a:r>
              <a:rPr lang="zh-CN" altLang="en-US" sz="1600" dirty="0">
                <a:latin typeface="楷体" panose="02010609060101010101" pitchFamily="49" charset="-122"/>
                <a:ea typeface="楷体" panose="02010609060101010101" pitchFamily="49" charset="-122"/>
              </a:rPr>
              <a:t>若后期油厂到货数量下降并低于</a:t>
            </a:r>
            <a:r>
              <a:rPr lang="en-US" altLang="zh-CN" sz="1600" dirty="0">
                <a:latin typeface="楷体" panose="02010609060101010101" pitchFamily="49" charset="-122"/>
                <a:ea typeface="楷体" panose="02010609060101010101" pitchFamily="49" charset="-122"/>
              </a:rPr>
              <a:t>22/23</a:t>
            </a:r>
            <a:r>
              <a:rPr lang="zh-CN" altLang="en-US" sz="1600" dirty="0">
                <a:latin typeface="楷体" panose="02010609060101010101" pitchFamily="49" charset="-122"/>
                <a:ea typeface="楷体" panose="02010609060101010101" pitchFamily="49" charset="-122"/>
              </a:rPr>
              <a:t>产季，我们预估油厂有可能调整收购策略保障供应。</a:t>
            </a:r>
            <a:endParaRPr lang="en-US" altLang="zh-CN" sz="1600" dirty="0">
              <a:latin typeface="楷体" panose="02010609060101010101" pitchFamily="49" charset="-122"/>
              <a:ea typeface="楷体" panose="02010609060101010101" pitchFamily="49" charset="-122"/>
            </a:endParaRPr>
          </a:p>
        </p:txBody>
      </p:sp>
      <p:sp>
        <p:nvSpPr>
          <p:cNvPr id="5" name="文本框 4">
            <a:extLst>
              <a:ext uri="{FF2B5EF4-FFF2-40B4-BE49-F238E27FC236}">
                <a16:creationId xmlns:a16="http://schemas.microsoft.com/office/drawing/2014/main" id="{E0C4B946-F1D9-B673-7C3E-F321AE61C7D0}"/>
              </a:ext>
            </a:extLst>
          </p:cNvPr>
          <p:cNvSpPr txBox="1"/>
          <p:nvPr/>
        </p:nvSpPr>
        <p:spPr>
          <a:xfrm>
            <a:off x="408000" y="4403863"/>
            <a:ext cx="5191134" cy="307777"/>
          </a:xfrm>
          <a:prstGeom prst="rect">
            <a:avLst/>
          </a:prstGeom>
          <a:noFill/>
        </p:spPr>
        <p:txBody>
          <a:bodyPr wrap="square" rtlCol="0">
            <a:spAutoFit/>
          </a:bodyPr>
          <a:lstStyle/>
          <a:p>
            <a:r>
              <a:rPr lang="zh-CN" altLang="en-US" sz="1400" dirty="0">
                <a:latin typeface="楷体" panose="02010609060101010101" pitchFamily="49" charset="-122"/>
                <a:ea typeface="楷体" panose="02010609060101010101" pitchFamily="49" charset="-122"/>
              </a:rPr>
              <a:t>来源：我的农产品网、</a:t>
            </a:r>
            <a:r>
              <a:rPr lang="en-US" altLang="zh-CN" sz="1400" dirty="0">
                <a:latin typeface="楷体" panose="02010609060101010101" pitchFamily="49" charset="-122"/>
                <a:ea typeface="楷体" panose="02010609060101010101" pitchFamily="49" charset="-122"/>
              </a:rPr>
              <a:t>WIND</a:t>
            </a:r>
            <a:r>
              <a:rPr lang="zh-CN" altLang="en-US" sz="1400" dirty="0">
                <a:latin typeface="楷体" panose="02010609060101010101" pitchFamily="49" charset="-122"/>
                <a:ea typeface="楷体" panose="02010609060101010101" pitchFamily="49" charset="-122"/>
              </a:rPr>
              <a:t>，中信建投期货整理</a:t>
            </a:r>
          </a:p>
        </p:txBody>
      </p:sp>
      <p:graphicFrame>
        <p:nvGraphicFramePr>
          <p:cNvPr id="7" name="图表 6">
            <a:extLst>
              <a:ext uri="{FF2B5EF4-FFF2-40B4-BE49-F238E27FC236}">
                <a16:creationId xmlns:a16="http://schemas.microsoft.com/office/drawing/2014/main" id="{7F680443-387D-148E-8D74-43239995EDA6}"/>
              </a:ext>
            </a:extLst>
          </p:cNvPr>
          <p:cNvGraphicFramePr>
            <a:graphicFrameLocks/>
          </p:cNvGraphicFramePr>
          <p:nvPr>
            <p:extLst>
              <p:ext uri="{D42A27DB-BD31-4B8C-83A1-F6EECF244321}">
                <p14:modId xmlns:p14="http://schemas.microsoft.com/office/powerpoint/2010/main" val="3435182800"/>
              </p:ext>
            </p:extLst>
          </p:nvPr>
        </p:nvGraphicFramePr>
        <p:xfrm>
          <a:off x="436306" y="968677"/>
          <a:ext cx="5299694" cy="34351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图表 7">
            <a:extLst>
              <a:ext uri="{FF2B5EF4-FFF2-40B4-BE49-F238E27FC236}">
                <a16:creationId xmlns:a16="http://schemas.microsoft.com/office/drawing/2014/main" id="{69FA20B9-EE41-B16C-D27E-70826116816D}"/>
              </a:ext>
            </a:extLst>
          </p:cNvPr>
          <p:cNvGraphicFramePr>
            <a:graphicFrameLocks/>
          </p:cNvGraphicFramePr>
          <p:nvPr>
            <p:extLst>
              <p:ext uri="{D42A27DB-BD31-4B8C-83A1-F6EECF244321}">
                <p14:modId xmlns:p14="http://schemas.microsoft.com/office/powerpoint/2010/main" val="3088887991"/>
              </p:ext>
            </p:extLst>
          </p:nvPr>
        </p:nvGraphicFramePr>
        <p:xfrm>
          <a:off x="6456002" y="973160"/>
          <a:ext cx="5299692" cy="34307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36389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ChangeArrowheads="1"/>
          </p:cNvSpPr>
          <p:nvPr/>
        </p:nvSpPr>
        <p:spPr bwMode="auto">
          <a:xfrm>
            <a:off x="263352" y="190856"/>
            <a:ext cx="8569325" cy="481799"/>
          </a:xfrm>
          <a:prstGeom prst="rect">
            <a:avLst/>
          </a:prstGeom>
          <a:noFill/>
          <a:ln w="9525">
            <a:noFill/>
            <a:miter lim="800000"/>
          </a:ln>
        </p:spPr>
        <p:txBody>
          <a:bodyPr lIns="91376" tIns="45688" rIns="91376" bIns="45688">
            <a:spAutoFit/>
          </a:bodyPr>
          <a:lstStyle/>
          <a:p>
            <a:pPr marL="341630" indent="-341630" algn="just" defTabSz="955675" eaLnBrk="0" hangingPunct="0">
              <a:lnSpc>
                <a:spcPct val="150000"/>
              </a:lnSpc>
              <a:spcBef>
                <a:spcPct val="50000"/>
              </a:spcBef>
              <a:buClr>
                <a:srgbClr val="262699"/>
              </a:buClr>
              <a:buSzPct val="80000"/>
            </a:pPr>
            <a:r>
              <a:rPr lang="zh-CN" altLang="en-US" sz="2000" b="1" dirty="0">
                <a:latin typeface="黑体" panose="02010609060101010101" pitchFamily="49" charset="-122"/>
                <a:ea typeface="黑体" panose="02010609060101010101" pitchFamily="49" charset="-122"/>
              </a:rPr>
              <a:t>油厂有补库预期，但以“榨利”为前提</a:t>
            </a:r>
          </a:p>
        </p:txBody>
      </p:sp>
      <p:cxnSp>
        <p:nvCxnSpPr>
          <p:cNvPr id="37" name="直接连接符 36"/>
          <p:cNvCxnSpPr>
            <a:cxnSpLocks/>
          </p:cNvCxnSpPr>
          <p:nvPr/>
        </p:nvCxnSpPr>
        <p:spPr>
          <a:xfrm>
            <a:off x="0" y="785813"/>
            <a:ext cx="1219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灯片编号占位符 1">
            <a:extLst>
              <a:ext uri="{FF2B5EF4-FFF2-40B4-BE49-F238E27FC236}">
                <a16:creationId xmlns:a16="http://schemas.microsoft.com/office/drawing/2014/main" id="{166AFB88-65F6-4F41-8926-BC4B3CD074DD}"/>
              </a:ext>
            </a:extLst>
          </p:cNvPr>
          <p:cNvSpPr>
            <a:spLocks noGrp="1"/>
          </p:cNvSpPr>
          <p:nvPr>
            <p:ph type="sldNum" sz="quarter" idx="12"/>
          </p:nvPr>
        </p:nvSpPr>
        <p:spPr/>
        <p:txBody>
          <a:bodyPr/>
          <a:lstStyle/>
          <a:p>
            <a:fld id="{A5F1C104-22F4-45A7-BD33-A021EDD8C479}" type="slidenum">
              <a:rPr lang="zh-CN" altLang="en-US" smtClean="0">
                <a:latin typeface="黑体" panose="02010609060101010101" pitchFamily="49" charset="-122"/>
                <a:ea typeface="黑体" panose="02010609060101010101" pitchFamily="49" charset="-122"/>
              </a:rPr>
              <a:t>8</a:t>
            </a:fld>
            <a:endParaRPr lang="zh-CN" altLang="en-US" dirty="0">
              <a:latin typeface="黑体" panose="02010609060101010101" pitchFamily="49" charset="-122"/>
              <a:ea typeface="黑体" panose="02010609060101010101" pitchFamily="49" charset="-122"/>
            </a:endParaRPr>
          </a:p>
        </p:txBody>
      </p:sp>
      <p:sp>
        <p:nvSpPr>
          <p:cNvPr id="4" name="文本框 3">
            <a:extLst>
              <a:ext uri="{FF2B5EF4-FFF2-40B4-BE49-F238E27FC236}">
                <a16:creationId xmlns:a16="http://schemas.microsoft.com/office/drawing/2014/main" id="{1EF18EDC-C521-EA83-2DFC-A4D4401FC221}"/>
              </a:ext>
            </a:extLst>
          </p:cNvPr>
          <p:cNvSpPr txBox="1"/>
          <p:nvPr/>
        </p:nvSpPr>
        <p:spPr>
          <a:xfrm>
            <a:off x="345600" y="5026960"/>
            <a:ext cx="10382965" cy="1511952"/>
          </a:xfrm>
          <a:prstGeom prst="rect">
            <a:avLst/>
          </a:prstGeom>
          <a:noFill/>
        </p:spPr>
        <p:txBody>
          <a:bodyPr wrap="square">
            <a:spAutoFit/>
          </a:bodyPr>
          <a:lstStyle/>
          <a:p>
            <a:pPr marL="285750" indent="-285750">
              <a:lnSpc>
                <a:spcPct val="150000"/>
              </a:lnSpc>
              <a:buFont typeface="Wingdings" panose="05000000000000000000" pitchFamily="2" charset="2"/>
              <a:buChar char="u"/>
            </a:pPr>
            <a:r>
              <a:rPr lang="zh-CN" altLang="en-US" sz="1600" dirty="0">
                <a:latin typeface="楷体" panose="02010609060101010101" pitchFamily="49" charset="-122"/>
                <a:ea typeface="楷体" panose="02010609060101010101" pitchFamily="49" charset="-122"/>
              </a:rPr>
              <a:t>整体来看本年度油厂存在入市补库动机，从</a:t>
            </a:r>
            <a:r>
              <a:rPr lang="en-US" altLang="zh-CN" sz="1600" dirty="0">
                <a:latin typeface="楷体" panose="02010609060101010101" pitchFamily="49" charset="-122"/>
                <a:ea typeface="楷体" panose="02010609060101010101" pitchFamily="49" charset="-122"/>
              </a:rPr>
              <a:t>11</a:t>
            </a:r>
            <a:r>
              <a:rPr lang="zh-CN" altLang="en-US" sz="1600" dirty="0">
                <a:latin typeface="楷体" panose="02010609060101010101" pitchFamily="49" charset="-122"/>
                <a:ea typeface="楷体" panose="02010609060101010101" pitchFamily="49" charset="-122"/>
              </a:rPr>
              <a:t>月油厂策略调整情况来看，多数油厂收购条件平稳，部分油厂较</a:t>
            </a:r>
            <a:r>
              <a:rPr lang="en-US" altLang="zh-CN" sz="1600" dirty="0">
                <a:latin typeface="楷体" panose="02010609060101010101" pitchFamily="49" charset="-122"/>
                <a:ea typeface="楷体" panose="02010609060101010101" pitchFamily="49" charset="-122"/>
              </a:rPr>
              <a:t>9-10</a:t>
            </a:r>
            <a:r>
              <a:rPr lang="zh-CN" altLang="en-US" sz="1600" dirty="0">
                <a:latin typeface="楷体" panose="02010609060101010101" pitchFamily="49" charset="-122"/>
                <a:ea typeface="楷体" panose="02010609060101010101" pitchFamily="49" charset="-122"/>
              </a:rPr>
              <a:t>月上调收购价格，并调整含油及酸价指标，暗示油厂仍具备刚需。</a:t>
            </a:r>
            <a:endParaRPr lang="en-US" altLang="zh-CN" sz="1600" dirty="0">
              <a:latin typeface="楷体" panose="02010609060101010101" pitchFamily="49" charset="-122"/>
              <a:ea typeface="楷体" panose="02010609060101010101" pitchFamily="49" charset="-122"/>
            </a:endParaRPr>
          </a:p>
          <a:p>
            <a:pPr marL="285750" indent="-285750">
              <a:lnSpc>
                <a:spcPct val="150000"/>
              </a:lnSpc>
              <a:buFont typeface="Wingdings" panose="05000000000000000000" pitchFamily="2" charset="2"/>
              <a:buChar char="u"/>
            </a:pPr>
            <a:r>
              <a:rPr lang="zh-CN" altLang="en-US" sz="1600" dirty="0">
                <a:latin typeface="楷体" panose="02010609060101010101" pitchFamily="49" charset="-122"/>
                <a:ea typeface="楷体" panose="02010609060101010101" pitchFamily="49" charset="-122"/>
              </a:rPr>
              <a:t>但油厂补库积极性仍取决于榨利的动态变化，从目前来看花生油支撑尚可，但花生粕走货及性价比偏弱，可能对油厂榨利产生约束。</a:t>
            </a:r>
            <a:endParaRPr lang="en-US" altLang="zh-CN" sz="1600" dirty="0">
              <a:latin typeface="楷体" panose="02010609060101010101" pitchFamily="49" charset="-122"/>
              <a:ea typeface="楷体" panose="02010609060101010101" pitchFamily="49" charset="-122"/>
            </a:endParaRPr>
          </a:p>
        </p:txBody>
      </p:sp>
      <p:sp>
        <p:nvSpPr>
          <p:cNvPr id="5" name="文本框 4">
            <a:extLst>
              <a:ext uri="{FF2B5EF4-FFF2-40B4-BE49-F238E27FC236}">
                <a16:creationId xmlns:a16="http://schemas.microsoft.com/office/drawing/2014/main" id="{E0C4B946-F1D9-B673-7C3E-F321AE61C7D0}"/>
              </a:ext>
            </a:extLst>
          </p:cNvPr>
          <p:cNvSpPr txBox="1"/>
          <p:nvPr/>
        </p:nvSpPr>
        <p:spPr>
          <a:xfrm>
            <a:off x="336000" y="4653932"/>
            <a:ext cx="5191134" cy="307777"/>
          </a:xfrm>
          <a:prstGeom prst="rect">
            <a:avLst/>
          </a:prstGeom>
          <a:noFill/>
        </p:spPr>
        <p:txBody>
          <a:bodyPr wrap="square" rtlCol="0">
            <a:spAutoFit/>
          </a:bodyPr>
          <a:lstStyle/>
          <a:p>
            <a:r>
              <a:rPr lang="zh-CN" altLang="en-US" sz="1400" dirty="0">
                <a:latin typeface="楷体" panose="02010609060101010101" pitchFamily="49" charset="-122"/>
                <a:ea typeface="楷体" panose="02010609060101010101" pitchFamily="49" charset="-122"/>
              </a:rPr>
              <a:t>来源：我的农产品网、国家粮油信息中心，中信建投期货整理</a:t>
            </a:r>
          </a:p>
        </p:txBody>
      </p:sp>
      <p:pic>
        <p:nvPicPr>
          <p:cNvPr id="9" name="图片 8">
            <a:extLst>
              <a:ext uri="{FF2B5EF4-FFF2-40B4-BE49-F238E27FC236}">
                <a16:creationId xmlns:a16="http://schemas.microsoft.com/office/drawing/2014/main" id="{9837A008-FA99-4A1B-0265-335AE4179B05}"/>
              </a:ext>
            </a:extLst>
          </p:cNvPr>
          <p:cNvPicPr>
            <a:picLocks noChangeAspect="1"/>
          </p:cNvPicPr>
          <p:nvPr/>
        </p:nvPicPr>
        <p:blipFill>
          <a:blip r:embed="rId3"/>
          <a:stretch>
            <a:fillRect/>
          </a:stretch>
        </p:blipFill>
        <p:spPr>
          <a:xfrm>
            <a:off x="696000" y="1299624"/>
            <a:ext cx="4968000" cy="3216984"/>
          </a:xfrm>
          <a:prstGeom prst="rect">
            <a:avLst/>
          </a:prstGeom>
        </p:spPr>
      </p:pic>
      <p:sp>
        <p:nvSpPr>
          <p:cNvPr id="12" name="文本框 11">
            <a:extLst>
              <a:ext uri="{FF2B5EF4-FFF2-40B4-BE49-F238E27FC236}">
                <a16:creationId xmlns:a16="http://schemas.microsoft.com/office/drawing/2014/main" id="{03EF347E-FFB7-3657-086B-58B1ED782E73}"/>
              </a:ext>
            </a:extLst>
          </p:cNvPr>
          <p:cNvSpPr txBox="1"/>
          <p:nvPr/>
        </p:nvSpPr>
        <p:spPr>
          <a:xfrm>
            <a:off x="127518" y="923138"/>
            <a:ext cx="6104964" cy="313932"/>
          </a:xfrm>
          <a:prstGeom prst="rect">
            <a:avLst/>
          </a:prstGeom>
          <a:noFill/>
        </p:spPr>
        <p:txBody>
          <a:bodyPr wrap="square">
            <a:spAutoFit/>
          </a:bodyPr>
          <a:lstStyle/>
          <a:p>
            <a:pPr algn="ctr" rtl="0">
              <a:defRPr sz="1440" b="1" i="0" u="none" strike="noStrike" kern="1200" spc="0" baseline="0">
                <a:solidFill>
                  <a:prstClr val="black">
                    <a:lumMod val="65000"/>
                    <a:lumOff val="35000"/>
                  </a:prstClr>
                </a:solidFill>
                <a:latin typeface="楷体" panose="02010609060101010101" pitchFamily="49" charset="-122"/>
                <a:ea typeface="楷体" panose="02010609060101010101" pitchFamily="49" charset="-122"/>
                <a:cs typeface="+mn-cs"/>
              </a:defRPr>
            </a:pPr>
            <a:r>
              <a:rPr lang="zh-CN" altLang="en-US" sz="1400" b="1" dirty="0">
                <a:solidFill>
                  <a:sysClr val="windowText" lastClr="000000"/>
                </a:solidFill>
                <a:latin typeface="楷体" panose="02010609060101010101" pitchFamily="49" charset="-122"/>
                <a:ea typeface="楷体" panose="02010609060101010101" pitchFamily="49" charset="-122"/>
              </a:rPr>
              <a:t>部分油厂花生收购条件</a:t>
            </a:r>
            <a:endParaRPr lang="zh-CN" altLang="zh-CN" sz="1400" b="1" dirty="0">
              <a:solidFill>
                <a:sysClr val="windowText" lastClr="000000"/>
              </a:solidFill>
              <a:latin typeface="楷体" panose="02010609060101010101" pitchFamily="49" charset="-122"/>
              <a:ea typeface="楷体" panose="02010609060101010101" pitchFamily="49" charset="-122"/>
            </a:endParaRPr>
          </a:p>
        </p:txBody>
      </p:sp>
      <p:graphicFrame>
        <p:nvGraphicFramePr>
          <p:cNvPr id="13" name="图表 12">
            <a:extLst>
              <a:ext uri="{FF2B5EF4-FFF2-40B4-BE49-F238E27FC236}">
                <a16:creationId xmlns:a16="http://schemas.microsoft.com/office/drawing/2014/main" id="{31706A60-3C57-497C-A9EC-8CE4A7A25CA9}"/>
              </a:ext>
            </a:extLst>
          </p:cNvPr>
          <p:cNvGraphicFramePr>
            <a:graphicFrameLocks/>
          </p:cNvGraphicFramePr>
          <p:nvPr>
            <p:extLst>
              <p:ext uri="{D42A27DB-BD31-4B8C-83A1-F6EECF244321}">
                <p14:modId xmlns:p14="http://schemas.microsoft.com/office/powerpoint/2010/main" val="941751160"/>
              </p:ext>
            </p:extLst>
          </p:nvPr>
        </p:nvGraphicFramePr>
        <p:xfrm>
          <a:off x="6516072" y="981002"/>
          <a:ext cx="5191134" cy="38159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02264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ChangeArrowheads="1"/>
          </p:cNvSpPr>
          <p:nvPr/>
        </p:nvSpPr>
        <p:spPr bwMode="auto">
          <a:xfrm>
            <a:off x="263352" y="190856"/>
            <a:ext cx="8569325" cy="481799"/>
          </a:xfrm>
          <a:prstGeom prst="rect">
            <a:avLst/>
          </a:prstGeom>
          <a:noFill/>
          <a:ln w="9525">
            <a:noFill/>
            <a:miter lim="800000"/>
          </a:ln>
        </p:spPr>
        <p:txBody>
          <a:bodyPr lIns="91376" tIns="45688" rIns="91376" bIns="45688">
            <a:spAutoFit/>
          </a:bodyPr>
          <a:lstStyle/>
          <a:p>
            <a:pPr marL="341630" indent="-341630" algn="just" defTabSz="955675" eaLnBrk="0" hangingPunct="0">
              <a:lnSpc>
                <a:spcPct val="150000"/>
              </a:lnSpc>
              <a:spcBef>
                <a:spcPct val="50000"/>
              </a:spcBef>
              <a:buClr>
                <a:srgbClr val="262699"/>
              </a:buClr>
              <a:buSzPct val="80000"/>
            </a:pPr>
            <a:r>
              <a:rPr lang="zh-CN" altLang="en-US" sz="2000" b="1" dirty="0">
                <a:latin typeface="黑体" panose="02010609060101010101" pitchFamily="49" charset="-122"/>
                <a:ea typeface="黑体" panose="02010609060101010101" pitchFamily="49" charset="-122"/>
              </a:rPr>
              <a:t>年前仍需关注油厂库存情况</a:t>
            </a:r>
          </a:p>
        </p:txBody>
      </p:sp>
      <p:cxnSp>
        <p:nvCxnSpPr>
          <p:cNvPr id="37" name="直接连接符 36"/>
          <p:cNvCxnSpPr>
            <a:cxnSpLocks/>
          </p:cNvCxnSpPr>
          <p:nvPr/>
        </p:nvCxnSpPr>
        <p:spPr>
          <a:xfrm>
            <a:off x="0" y="785813"/>
            <a:ext cx="1219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灯片编号占位符 1">
            <a:extLst>
              <a:ext uri="{FF2B5EF4-FFF2-40B4-BE49-F238E27FC236}">
                <a16:creationId xmlns:a16="http://schemas.microsoft.com/office/drawing/2014/main" id="{166AFB88-65F6-4F41-8926-BC4B3CD074DD}"/>
              </a:ext>
            </a:extLst>
          </p:cNvPr>
          <p:cNvSpPr>
            <a:spLocks noGrp="1"/>
          </p:cNvSpPr>
          <p:nvPr>
            <p:ph type="sldNum" sz="quarter" idx="12"/>
          </p:nvPr>
        </p:nvSpPr>
        <p:spPr/>
        <p:txBody>
          <a:bodyPr/>
          <a:lstStyle/>
          <a:p>
            <a:fld id="{A5F1C104-22F4-45A7-BD33-A021EDD8C479}" type="slidenum">
              <a:rPr lang="zh-CN" altLang="en-US" smtClean="0">
                <a:latin typeface="黑体" panose="02010609060101010101" pitchFamily="49" charset="-122"/>
                <a:ea typeface="黑体" panose="02010609060101010101" pitchFamily="49" charset="-122"/>
              </a:rPr>
              <a:t>9</a:t>
            </a:fld>
            <a:endParaRPr lang="zh-CN" altLang="en-US" dirty="0">
              <a:latin typeface="黑体" panose="02010609060101010101" pitchFamily="49" charset="-122"/>
              <a:ea typeface="黑体" panose="02010609060101010101" pitchFamily="49" charset="-122"/>
            </a:endParaRPr>
          </a:p>
        </p:txBody>
      </p:sp>
      <p:sp>
        <p:nvSpPr>
          <p:cNvPr id="4" name="文本框 3">
            <a:extLst>
              <a:ext uri="{FF2B5EF4-FFF2-40B4-BE49-F238E27FC236}">
                <a16:creationId xmlns:a16="http://schemas.microsoft.com/office/drawing/2014/main" id="{1EF18EDC-C521-EA83-2DFC-A4D4401FC221}"/>
              </a:ext>
            </a:extLst>
          </p:cNvPr>
          <p:cNvSpPr txBox="1"/>
          <p:nvPr/>
        </p:nvSpPr>
        <p:spPr>
          <a:xfrm>
            <a:off x="321035" y="5114742"/>
            <a:ext cx="10886965" cy="1511952"/>
          </a:xfrm>
          <a:prstGeom prst="rect">
            <a:avLst/>
          </a:prstGeom>
          <a:noFill/>
        </p:spPr>
        <p:txBody>
          <a:bodyPr wrap="square">
            <a:spAutoFit/>
          </a:bodyPr>
          <a:lstStyle/>
          <a:p>
            <a:pPr marL="285750" indent="-285750">
              <a:lnSpc>
                <a:spcPct val="150000"/>
              </a:lnSpc>
              <a:buFont typeface="Wingdings" panose="05000000000000000000" pitchFamily="2" charset="2"/>
              <a:buChar char="u"/>
            </a:pPr>
            <a:r>
              <a:rPr lang="en-US" altLang="zh-CN" sz="1600" dirty="0">
                <a:latin typeface="楷体" panose="02010609060101010101" pitchFamily="49" charset="-122"/>
                <a:ea typeface="楷体" panose="02010609060101010101" pitchFamily="49" charset="-122"/>
              </a:rPr>
              <a:t>10</a:t>
            </a:r>
            <a:r>
              <a:rPr lang="zh-CN" altLang="en-US" sz="1600" dirty="0">
                <a:latin typeface="楷体" panose="02010609060101010101" pitchFamily="49" charset="-122"/>
                <a:ea typeface="楷体" panose="02010609060101010101" pitchFamily="49" charset="-122"/>
              </a:rPr>
              <a:t>月前期花生</a:t>
            </a:r>
            <a:r>
              <a:rPr lang="en-US" altLang="zh-CN" sz="1600" dirty="0">
                <a:latin typeface="楷体" panose="02010609060101010101" pitchFamily="49" charset="-122"/>
                <a:ea typeface="楷体" panose="02010609060101010101" pitchFamily="49" charset="-122"/>
              </a:rPr>
              <a:t>/</a:t>
            </a:r>
            <a:r>
              <a:rPr lang="zh-CN" altLang="en-US" sz="1600" dirty="0">
                <a:latin typeface="楷体" panose="02010609060101010101" pitchFamily="49" charset="-122"/>
                <a:ea typeface="楷体" panose="02010609060101010101" pitchFamily="49" charset="-122"/>
              </a:rPr>
              <a:t>花生油库存均有同比下降趋势，但近期受到收购策略调整影响，油厂到货数量有一定改善，而开机率提高幅度偏少，使得花生库存增加明显。</a:t>
            </a:r>
            <a:endParaRPr lang="en-US" altLang="zh-CN" sz="1600" dirty="0">
              <a:latin typeface="楷体" panose="02010609060101010101" pitchFamily="49" charset="-122"/>
              <a:ea typeface="楷体" panose="02010609060101010101" pitchFamily="49" charset="-122"/>
            </a:endParaRPr>
          </a:p>
          <a:p>
            <a:pPr marL="285750" indent="-285750">
              <a:lnSpc>
                <a:spcPct val="150000"/>
              </a:lnSpc>
              <a:buFont typeface="Wingdings" panose="05000000000000000000" pitchFamily="2" charset="2"/>
              <a:buChar char="u"/>
            </a:pPr>
            <a:r>
              <a:rPr lang="zh-CN" altLang="en-US" sz="1600" dirty="0">
                <a:latin typeface="楷体" panose="02010609060101010101" pitchFamily="49" charset="-122"/>
                <a:ea typeface="楷体" panose="02010609060101010101" pitchFamily="49" charset="-122"/>
              </a:rPr>
              <a:t>从目前情况来看，油厂收购更多是为春节备货，若库存数量超过</a:t>
            </a:r>
            <a:r>
              <a:rPr lang="en-US" altLang="zh-CN" sz="1600" dirty="0">
                <a:latin typeface="楷体" panose="02010609060101010101" pitchFamily="49" charset="-122"/>
                <a:ea typeface="楷体" panose="02010609060101010101" pitchFamily="49" charset="-122"/>
              </a:rPr>
              <a:t>23</a:t>
            </a:r>
            <a:r>
              <a:rPr lang="zh-CN" altLang="en-US" sz="1600" dirty="0">
                <a:latin typeface="楷体" panose="02010609060101010101" pitchFamily="49" charset="-122"/>
                <a:ea typeface="楷体" panose="02010609060101010101" pitchFamily="49" charset="-122"/>
              </a:rPr>
              <a:t>年同期，或导致节奏再次放缓，暗示收购策略有转严的可能性。</a:t>
            </a:r>
            <a:endParaRPr lang="en-US" altLang="zh-CN" sz="1600" dirty="0">
              <a:latin typeface="楷体" panose="02010609060101010101" pitchFamily="49" charset="-122"/>
              <a:ea typeface="楷体" panose="02010609060101010101" pitchFamily="49" charset="-122"/>
            </a:endParaRPr>
          </a:p>
        </p:txBody>
      </p:sp>
      <p:sp>
        <p:nvSpPr>
          <p:cNvPr id="5" name="文本框 4">
            <a:extLst>
              <a:ext uri="{FF2B5EF4-FFF2-40B4-BE49-F238E27FC236}">
                <a16:creationId xmlns:a16="http://schemas.microsoft.com/office/drawing/2014/main" id="{E0C4B946-F1D9-B673-7C3E-F321AE61C7D0}"/>
              </a:ext>
            </a:extLst>
          </p:cNvPr>
          <p:cNvSpPr txBox="1"/>
          <p:nvPr/>
        </p:nvSpPr>
        <p:spPr>
          <a:xfrm>
            <a:off x="336000" y="4653932"/>
            <a:ext cx="5191134" cy="307777"/>
          </a:xfrm>
          <a:prstGeom prst="rect">
            <a:avLst/>
          </a:prstGeom>
          <a:noFill/>
        </p:spPr>
        <p:txBody>
          <a:bodyPr wrap="square" rtlCol="0">
            <a:spAutoFit/>
          </a:bodyPr>
          <a:lstStyle/>
          <a:p>
            <a:r>
              <a:rPr lang="zh-CN" altLang="en-US" sz="1400" dirty="0">
                <a:latin typeface="楷体" panose="02010609060101010101" pitchFamily="49" charset="-122"/>
                <a:ea typeface="楷体" panose="02010609060101010101" pitchFamily="49" charset="-122"/>
              </a:rPr>
              <a:t>来源：我的农产品网，中信建投期货整理</a:t>
            </a:r>
          </a:p>
        </p:txBody>
      </p:sp>
      <p:graphicFrame>
        <p:nvGraphicFramePr>
          <p:cNvPr id="7" name="图表 6">
            <a:extLst>
              <a:ext uri="{FF2B5EF4-FFF2-40B4-BE49-F238E27FC236}">
                <a16:creationId xmlns:a16="http://schemas.microsoft.com/office/drawing/2014/main" id="{B5E705FD-792E-412C-B240-A7277227253E}"/>
              </a:ext>
            </a:extLst>
          </p:cNvPr>
          <p:cNvGraphicFramePr>
            <a:graphicFrameLocks/>
          </p:cNvGraphicFramePr>
          <p:nvPr>
            <p:extLst>
              <p:ext uri="{D42A27DB-BD31-4B8C-83A1-F6EECF244321}">
                <p14:modId xmlns:p14="http://schemas.microsoft.com/office/powerpoint/2010/main" val="3805093246"/>
              </p:ext>
            </p:extLst>
          </p:nvPr>
        </p:nvGraphicFramePr>
        <p:xfrm>
          <a:off x="408000" y="1053003"/>
          <a:ext cx="5544000" cy="35019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图表 7">
            <a:extLst>
              <a:ext uri="{FF2B5EF4-FFF2-40B4-BE49-F238E27FC236}">
                <a16:creationId xmlns:a16="http://schemas.microsoft.com/office/drawing/2014/main" id="{403FA97F-A5F7-4C3E-B8F9-404E75B72B8C}"/>
              </a:ext>
            </a:extLst>
          </p:cNvPr>
          <p:cNvGraphicFramePr>
            <a:graphicFrameLocks/>
          </p:cNvGraphicFramePr>
          <p:nvPr>
            <p:extLst>
              <p:ext uri="{D42A27DB-BD31-4B8C-83A1-F6EECF244321}">
                <p14:modId xmlns:p14="http://schemas.microsoft.com/office/powerpoint/2010/main" val="580798079"/>
              </p:ext>
            </p:extLst>
          </p:nvPr>
        </p:nvGraphicFramePr>
        <p:xfrm>
          <a:off x="6456000" y="1052995"/>
          <a:ext cx="5328000" cy="35019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844523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15183</TotalTime>
  <Words>1978</Words>
  <Application>Microsoft Office PowerPoint</Application>
  <PresentationFormat>宽屏</PresentationFormat>
  <Paragraphs>97</Paragraphs>
  <Slides>12</Slides>
  <Notes>11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12</vt:i4>
      </vt:variant>
    </vt:vector>
  </HeadingPairs>
  <TitlesOfParts>
    <vt:vector size="21" baseType="lpstr">
      <vt:lpstr>黑体</vt:lpstr>
      <vt:lpstr>楷体</vt:lpstr>
      <vt:lpstr>微软雅黑</vt:lpstr>
      <vt:lpstr>Arial</vt:lpstr>
      <vt:lpstr>Calibri</vt:lpstr>
      <vt:lpstr>Calibri Light</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biao tu</cp:lastModifiedBy>
  <cp:revision>1642</cp:revision>
  <dcterms:created xsi:type="dcterms:W3CDTF">2017-01-13T15:22:00Z</dcterms:created>
  <dcterms:modified xsi:type="dcterms:W3CDTF">2024-11-20T06:34:01Z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y fmtid="{D5CDD505-2E9C-101B-9397-08002B2CF9AE}" pid="3" name="ICV">
    <vt:lpwstr>AA015190C03F4DB19DCEBBC4C61086C6</vt:lpwstr>
  </property>
</Properties>
</file>